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88868" autoAdjust="0"/>
  </p:normalViewPr>
  <p:slideViewPr>
    <p:cSldViewPr snapToGrid="0">
      <p:cViewPr>
        <p:scale>
          <a:sx n="66" d="100"/>
          <a:sy n="66" d="100"/>
        </p:scale>
        <p:origin x="810"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5FB57-0482-47E0-9C06-E612DB4C9114}" type="datetimeFigureOut">
              <a:rPr lang="fr-FR" smtClean="0"/>
              <a:t>12/05/2023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95D2BC-8994-4801-9EF8-E032951FB85E}" type="slidenum">
              <a:rPr lang="fr-FR" smtClean="0"/>
              <a:t>‹N°›</a:t>
            </a:fld>
            <a:endParaRPr lang="fr-FR"/>
          </a:p>
        </p:txBody>
      </p:sp>
    </p:spTree>
    <p:extLst>
      <p:ext uri="{BB962C8B-B14F-4D97-AF65-F5344CB8AC3E}">
        <p14:creationId xmlns:p14="http://schemas.microsoft.com/office/powerpoint/2010/main" val="3863926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Cf Lynn White, 1968</a:t>
            </a:r>
          </a:p>
        </p:txBody>
      </p:sp>
      <p:sp>
        <p:nvSpPr>
          <p:cNvPr id="4" name="Espace réservé du numéro de diapositive 3"/>
          <p:cNvSpPr>
            <a:spLocks noGrp="1"/>
          </p:cNvSpPr>
          <p:nvPr>
            <p:ph type="sldNum" sz="quarter" idx="5"/>
          </p:nvPr>
        </p:nvSpPr>
        <p:spPr/>
        <p:txBody>
          <a:bodyPr/>
          <a:lstStyle/>
          <a:p>
            <a:fld id="{5295D2BC-8994-4801-9EF8-E032951FB85E}" type="slidenum">
              <a:rPr lang="fr-FR" smtClean="0"/>
              <a:t>3</a:t>
            </a:fld>
            <a:endParaRPr lang="fr-FR"/>
          </a:p>
        </p:txBody>
      </p:sp>
    </p:spTree>
    <p:extLst>
      <p:ext uri="{BB962C8B-B14F-4D97-AF65-F5344CB8AC3E}">
        <p14:creationId xmlns:p14="http://schemas.microsoft.com/office/powerpoint/2010/main" val="148076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dirty="0"/>
              <a:t>69 : </a:t>
            </a:r>
            <a:r>
              <a:rPr lang="de-DE" sz="1800" b="0" i="0" u="none" strike="noStrike" baseline="0" dirty="0">
                <a:solidFill>
                  <a:srgbClr val="211D1E"/>
                </a:solidFill>
                <a:latin typeface="Garamond" panose="02020404030301010803" pitchFamily="18" charset="0"/>
              </a:rPr>
              <a:t>Con</a:t>
            </a:r>
            <a:r>
              <a:rPr lang="de-DE" sz="1800" b="0" i="0" u="none" strike="noStrike" baseline="0" dirty="0">
                <a:solidFill>
                  <a:srgbClr val="000000"/>
                </a:solidFill>
                <a:latin typeface="Garamond" panose="02020404030301010803" pitchFamily="18" charset="0"/>
              </a:rPr>
              <a:t>f</a:t>
            </a:r>
            <a:r>
              <a:rPr lang="de-DE" sz="1800" b="0" i="0" u="none" strike="noStrike" baseline="0" dirty="0">
                <a:solidFill>
                  <a:srgbClr val="211D1E"/>
                </a:solidFill>
                <a:latin typeface="Garamond" panose="02020404030301010803" pitchFamily="18" charset="0"/>
              </a:rPr>
              <a:t>éren</a:t>
            </a:r>
            <a:r>
              <a:rPr lang="de-DE" sz="1800" b="0" i="0" u="none" strike="noStrike" baseline="0" dirty="0">
                <a:solidFill>
                  <a:srgbClr val="000000"/>
                </a:solidFill>
                <a:latin typeface="Garamond" panose="02020404030301010803" pitchFamily="18" charset="0"/>
              </a:rPr>
              <a:t>c</a:t>
            </a:r>
            <a:r>
              <a:rPr lang="de-DE" sz="1800" b="0" i="0" u="none" strike="noStrike" baseline="0" dirty="0">
                <a:solidFill>
                  <a:srgbClr val="211D1E"/>
                </a:solidFill>
                <a:latin typeface="Garamond" panose="02020404030301010803" pitchFamily="18" charset="0"/>
              </a:rPr>
              <a:t>e </a:t>
            </a:r>
            <a:r>
              <a:rPr lang="de-DE" sz="1800" b="0" i="0" u="none" strike="noStrike" baseline="0" dirty="0" err="1">
                <a:solidFill>
                  <a:srgbClr val="211D1E"/>
                </a:solidFill>
                <a:latin typeface="Garamond" panose="02020404030301010803" pitchFamily="18" charset="0"/>
              </a:rPr>
              <a:t>é</a:t>
            </a:r>
            <a:r>
              <a:rPr lang="de-DE" sz="1800" b="0" i="0" u="none" strike="noStrike" baseline="0" dirty="0" err="1">
                <a:solidFill>
                  <a:srgbClr val="000000"/>
                </a:solidFill>
                <a:latin typeface="Garamond" panose="02020404030301010803" pitchFamily="18" charset="0"/>
              </a:rPr>
              <a:t>p</a:t>
            </a:r>
            <a:r>
              <a:rPr lang="de-DE" sz="1800" b="0" i="0" u="none" strike="noStrike" baseline="0" dirty="0" err="1">
                <a:solidFill>
                  <a:srgbClr val="211D1E"/>
                </a:solidFill>
                <a:latin typeface="Garamond" panose="02020404030301010803" pitchFamily="18" charset="0"/>
              </a:rPr>
              <a:t>is</a:t>
            </a:r>
            <a:r>
              <a:rPr lang="de-DE" sz="1800" b="0" i="0" u="none" strike="noStrike" baseline="0" dirty="0" err="1">
                <a:solidFill>
                  <a:srgbClr val="000000"/>
                </a:solidFill>
                <a:latin typeface="Garamond" panose="02020404030301010803" pitchFamily="18" charset="0"/>
              </a:rPr>
              <a:t>c</a:t>
            </a:r>
            <a:r>
              <a:rPr lang="de-DE" sz="1800" b="0" i="0" u="none" strike="noStrike" baseline="0" dirty="0" err="1">
                <a:solidFill>
                  <a:srgbClr val="211D1E"/>
                </a:solidFill>
                <a:latin typeface="Garamond" panose="02020404030301010803" pitchFamily="18" charset="0"/>
              </a:rPr>
              <a:t>o</a:t>
            </a:r>
            <a:r>
              <a:rPr lang="de-DE" sz="1800" b="0" i="0" u="none" strike="noStrike" baseline="0" dirty="0" err="1">
                <a:solidFill>
                  <a:srgbClr val="000000"/>
                </a:solidFill>
                <a:latin typeface="Garamond" panose="02020404030301010803" pitchFamily="18" charset="0"/>
              </a:rPr>
              <a:t>p</a:t>
            </a:r>
            <a:r>
              <a:rPr lang="de-DE" sz="1800" b="0" i="0" u="none" strike="noStrike" baseline="0" dirty="0" err="1">
                <a:solidFill>
                  <a:srgbClr val="211D1E"/>
                </a:solidFill>
                <a:latin typeface="Garamond" panose="02020404030301010803" pitchFamily="18" charset="0"/>
              </a:rPr>
              <a:t>a</a:t>
            </a:r>
            <a:r>
              <a:rPr lang="de-DE" sz="1800" b="0" i="0" u="none" strike="noStrike" baseline="0" dirty="0" err="1">
                <a:solidFill>
                  <a:srgbClr val="000000"/>
                </a:solidFill>
                <a:latin typeface="Garamond" panose="02020404030301010803" pitchFamily="18" charset="0"/>
              </a:rPr>
              <a:t>l</a:t>
            </a:r>
            <a:r>
              <a:rPr lang="de-DE" sz="1800" b="0" i="0" u="none" strike="noStrike" baseline="0" dirty="0" err="1">
                <a:solidFill>
                  <a:srgbClr val="211D1E"/>
                </a:solidFill>
                <a:latin typeface="Garamond" panose="02020404030301010803" pitchFamily="18" charset="0"/>
              </a:rPr>
              <a:t>e</a:t>
            </a:r>
            <a:r>
              <a:rPr lang="de-DE" sz="1800" b="0" i="0" u="none" strike="noStrike" baseline="0" dirty="0">
                <a:solidFill>
                  <a:srgbClr val="211D1E"/>
                </a:solidFill>
                <a:latin typeface="Garamond" panose="02020404030301010803" pitchFamily="18" charset="0"/>
              </a:rPr>
              <a:t> </a:t>
            </a:r>
            <a:r>
              <a:rPr lang="de-DE" sz="1800" b="0" i="0" u="none" strike="noStrike" baseline="0" dirty="0" err="1">
                <a:solidFill>
                  <a:srgbClr val="211D1E"/>
                </a:solidFill>
                <a:latin typeface="Garamond" panose="02020404030301010803" pitchFamily="18" charset="0"/>
              </a:rPr>
              <a:t>a</a:t>
            </a:r>
            <a:r>
              <a:rPr lang="de-DE" sz="1800" b="0" i="0" u="none" strike="noStrike" baseline="0" dirty="0" err="1">
                <a:solidFill>
                  <a:srgbClr val="000000"/>
                </a:solidFill>
                <a:latin typeface="Garamond" panose="02020404030301010803" pitchFamily="18" charset="0"/>
              </a:rPr>
              <a:t>ll</a:t>
            </a:r>
            <a:r>
              <a:rPr lang="de-DE" sz="1800" b="0" i="0" u="none" strike="noStrike" baseline="0" dirty="0" err="1">
                <a:solidFill>
                  <a:srgbClr val="211D1E"/>
                </a:solidFill>
                <a:latin typeface="Garamond" panose="02020404030301010803" pitchFamily="18" charset="0"/>
              </a:rPr>
              <a:t>emande</a:t>
            </a:r>
            <a:r>
              <a:rPr lang="de-DE" sz="1800" b="0" i="0" u="none" strike="noStrike" baseline="0" dirty="0">
                <a:solidFill>
                  <a:srgbClr val="211D1E"/>
                </a:solidFill>
                <a:latin typeface="Garamond" panose="02020404030301010803" pitchFamily="18" charset="0"/>
              </a:rPr>
              <a:t>, </a:t>
            </a:r>
            <a:r>
              <a:rPr lang="de-DE" sz="1800" b="0" i="1" u="none" strike="noStrike" baseline="0" dirty="0">
                <a:solidFill>
                  <a:srgbClr val="211D1E"/>
                </a:solidFill>
                <a:latin typeface="Garamond" panose="02020404030301010803" pitchFamily="18" charset="0"/>
              </a:rPr>
              <a:t>Zukunft der Schöpfung – Zukunft der Menschheit. Erklärung der Deutschen Bischofskonferenz zu Fragen der Umwelt und der Energieversorgung </a:t>
            </a:r>
            <a:r>
              <a:rPr lang="de-DE" sz="1800" b="0" i="0" u="none" strike="noStrike" baseline="0" dirty="0">
                <a:solidFill>
                  <a:srgbClr val="211D1E"/>
                </a:solidFill>
                <a:latin typeface="Garamond" panose="02020404030301010803" pitchFamily="18" charset="0"/>
              </a:rPr>
              <a:t>(1980), II, 2. </a:t>
            </a:r>
            <a:endParaRPr lang="fr-FR" dirty="0"/>
          </a:p>
        </p:txBody>
      </p:sp>
      <p:sp>
        <p:nvSpPr>
          <p:cNvPr id="4" name="Espace réservé du numéro de diapositive 3"/>
          <p:cNvSpPr>
            <a:spLocks noGrp="1"/>
          </p:cNvSpPr>
          <p:nvPr>
            <p:ph type="sldNum" sz="quarter" idx="5"/>
          </p:nvPr>
        </p:nvSpPr>
        <p:spPr/>
        <p:txBody>
          <a:bodyPr/>
          <a:lstStyle/>
          <a:p>
            <a:fld id="{5295D2BC-8994-4801-9EF8-E032951FB85E}" type="slidenum">
              <a:rPr lang="fr-FR" smtClean="0"/>
              <a:t>4</a:t>
            </a:fld>
            <a:endParaRPr lang="fr-FR"/>
          </a:p>
        </p:txBody>
      </p:sp>
    </p:spTree>
    <p:extLst>
      <p:ext uri="{BB962C8B-B14F-4D97-AF65-F5344CB8AC3E}">
        <p14:creationId xmlns:p14="http://schemas.microsoft.com/office/powerpoint/2010/main" val="2391050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dirty="0"/>
              <a:t>Citation </a:t>
            </a:r>
            <a:r>
              <a:rPr lang="fr-FR" sz="1800" b="0" i="0" u="none" strike="noStrike" baseline="0" dirty="0">
                <a:solidFill>
                  <a:srgbClr val="211D1E"/>
                </a:solidFill>
                <a:latin typeface="Garamond" panose="02020404030301010803" pitchFamily="18" charset="0"/>
              </a:rPr>
              <a:t>Con</a:t>
            </a:r>
            <a:r>
              <a:rPr lang="fr-FR" sz="1800" b="0" i="0" u="none" strike="noStrike" baseline="0" dirty="0">
                <a:solidFill>
                  <a:srgbClr val="000000"/>
                </a:solidFill>
                <a:latin typeface="Garamond" panose="02020404030301010803" pitchFamily="18" charset="0"/>
              </a:rPr>
              <a:t>f</a:t>
            </a:r>
            <a:r>
              <a:rPr lang="fr-FR" sz="1800" b="0" i="0" u="none" strike="noStrike" baseline="0" dirty="0">
                <a:solidFill>
                  <a:srgbClr val="211D1E"/>
                </a:solidFill>
                <a:latin typeface="Garamond" panose="02020404030301010803" pitchFamily="18" charset="0"/>
              </a:rPr>
              <a:t>éren</a:t>
            </a:r>
            <a:r>
              <a:rPr lang="fr-FR" sz="1800" b="0" i="0" u="none" strike="noStrike" baseline="0" dirty="0">
                <a:solidFill>
                  <a:srgbClr val="000000"/>
                </a:solidFill>
                <a:latin typeface="Garamond" panose="02020404030301010803" pitchFamily="18" charset="0"/>
              </a:rPr>
              <a:t>c</a:t>
            </a:r>
            <a:r>
              <a:rPr lang="fr-FR" sz="1800" b="0" i="0" u="none" strike="noStrike" baseline="0" dirty="0">
                <a:solidFill>
                  <a:srgbClr val="211D1E"/>
                </a:solidFill>
                <a:latin typeface="Garamond" panose="02020404030301010803" pitchFamily="18" charset="0"/>
              </a:rPr>
              <a:t>e de </a:t>
            </a:r>
            <a:r>
              <a:rPr lang="fr-FR" sz="1800" b="0" i="0" u="none" strike="noStrike" baseline="0" dirty="0">
                <a:solidFill>
                  <a:srgbClr val="000000"/>
                </a:solidFill>
                <a:latin typeface="Garamond" panose="02020404030301010803" pitchFamily="18" charset="0"/>
              </a:rPr>
              <a:t>l</a:t>
            </a:r>
            <a:r>
              <a:rPr lang="fr-FR" sz="1800" b="0" i="0" u="none" strike="noStrike" baseline="0" dirty="0">
                <a:solidFill>
                  <a:srgbClr val="211D1E"/>
                </a:solidFill>
                <a:latin typeface="Garamond" panose="02020404030301010803" pitchFamily="18" charset="0"/>
              </a:rPr>
              <a:t>’</a:t>
            </a:r>
            <a:r>
              <a:rPr lang="fr-FR" sz="1800" b="0" i="0" u="none" strike="noStrike" baseline="0" dirty="0">
                <a:solidFill>
                  <a:srgbClr val="000000"/>
                </a:solidFill>
                <a:latin typeface="Garamond" panose="02020404030301010803" pitchFamily="18" charset="0"/>
              </a:rPr>
              <a:t>Ép</a:t>
            </a:r>
            <a:r>
              <a:rPr lang="fr-FR" sz="1800" b="0" i="0" u="none" strike="noStrike" baseline="0" dirty="0">
                <a:solidFill>
                  <a:srgbClr val="211D1E"/>
                </a:solidFill>
                <a:latin typeface="Garamond" panose="02020404030301010803" pitchFamily="18" charset="0"/>
              </a:rPr>
              <a:t>is</a:t>
            </a:r>
            <a:r>
              <a:rPr lang="fr-FR" sz="1800" b="0" i="0" u="none" strike="noStrike" baseline="0" dirty="0">
                <a:solidFill>
                  <a:srgbClr val="000000"/>
                </a:solidFill>
                <a:latin typeface="Garamond" panose="02020404030301010803" pitchFamily="18" charset="0"/>
              </a:rPr>
              <a:t>c</a:t>
            </a:r>
            <a:r>
              <a:rPr lang="fr-FR" sz="1800" b="0" i="0" u="none" strike="noStrike" baseline="0" dirty="0">
                <a:solidFill>
                  <a:srgbClr val="211D1E"/>
                </a:solidFill>
                <a:latin typeface="Garamond" panose="02020404030301010803" pitchFamily="18" charset="0"/>
              </a:rPr>
              <a:t>o</a:t>
            </a:r>
            <a:r>
              <a:rPr lang="fr-FR" sz="1800" b="0" i="0" u="none" strike="noStrike" baseline="0" dirty="0">
                <a:solidFill>
                  <a:srgbClr val="000000"/>
                </a:solidFill>
                <a:latin typeface="Garamond" panose="02020404030301010803" pitchFamily="18" charset="0"/>
              </a:rPr>
              <a:t>p</a:t>
            </a:r>
            <a:r>
              <a:rPr lang="fr-FR" sz="1800" b="0" i="0" u="none" strike="noStrike" baseline="0" dirty="0">
                <a:solidFill>
                  <a:srgbClr val="211D1E"/>
                </a:solidFill>
                <a:latin typeface="Garamond" panose="02020404030301010803" pitchFamily="18" charset="0"/>
              </a:rPr>
              <a:t>at de </a:t>
            </a:r>
            <a:r>
              <a:rPr lang="fr-FR" sz="1800" b="0" i="0" u="none" strike="noStrike" baseline="0" dirty="0">
                <a:solidFill>
                  <a:srgbClr val="000000"/>
                </a:solidFill>
                <a:latin typeface="Garamond" panose="02020404030301010803" pitchFamily="18" charset="0"/>
              </a:rPr>
              <a:t>l</a:t>
            </a:r>
            <a:r>
              <a:rPr lang="fr-FR" sz="1800" b="0" i="0" u="none" strike="noStrike" baseline="0" dirty="0">
                <a:solidFill>
                  <a:srgbClr val="211D1E"/>
                </a:solidFill>
                <a:latin typeface="Garamond" panose="02020404030301010803" pitchFamily="18" charset="0"/>
              </a:rPr>
              <a:t>a </a:t>
            </a:r>
            <a:r>
              <a:rPr lang="fr-FR" sz="1800" b="0" i="0" u="none" strike="noStrike" baseline="0" dirty="0" err="1">
                <a:solidFill>
                  <a:srgbClr val="000000"/>
                </a:solidFill>
                <a:latin typeface="Garamond" panose="02020404030301010803" pitchFamily="18" charset="0"/>
              </a:rPr>
              <a:t>R</a:t>
            </a:r>
            <a:r>
              <a:rPr lang="fr-FR" sz="1800" b="0" i="0" u="none" strike="noStrike" baseline="0" dirty="0" err="1">
                <a:solidFill>
                  <a:srgbClr val="211D1E"/>
                </a:solidFill>
                <a:latin typeface="Garamond" panose="02020404030301010803" pitchFamily="18" charset="0"/>
              </a:rPr>
              <a:t>e</a:t>
            </a:r>
            <a:r>
              <a:rPr lang="fr-FR" sz="1800" b="0" i="0" u="none" strike="noStrike" baseline="0" dirty="0" err="1">
                <a:solidFill>
                  <a:srgbClr val="000000"/>
                </a:solidFill>
                <a:latin typeface="Garamond" panose="02020404030301010803" pitchFamily="18" charset="0"/>
              </a:rPr>
              <a:t>p</a:t>
            </a:r>
            <a:r>
              <a:rPr lang="fr-FR" sz="1800" b="0" i="0" u="none" strike="noStrike" baseline="0" dirty="0" err="1">
                <a:solidFill>
                  <a:srgbClr val="211D1E"/>
                </a:solidFill>
                <a:latin typeface="Garamond" panose="02020404030301010803" pitchFamily="18" charset="0"/>
              </a:rPr>
              <a:t>ub</a:t>
            </a:r>
            <a:r>
              <a:rPr lang="fr-FR" sz="1800" b="0" i="0" u="none" strike="noStrike" baseline="0" dirty="0" err="1">
                <a:solidFill>
                  <a:srgbClr val="000000"/>
                </a:solidFill>
                <a:latin typeface="Garamond" panose="02020404030301010803" pitchFamily="18" charset="0"/>
              </a:rPr>
              <a:t>l</a:t>
            </a:r>
            <a:r>
              <a:rPr lang="fr-FR" sz="1800" b="0" i="0" u="none" strike="noStrike" baseline="0" dirty="0" err="1">
                <a:solidFill>
                  <a:srgbClr val="211D1E"/>
                </a:solidFill>
                <a:latin typeface="Garamond" panose="02020404030301010803" pitchFamily="18" charset="0"/>
              </a:rPr>
              <a:t>ique</a:t>
            </a:r>
            <a:r>
              <a:rPr lang="fr-FR" sz="1800" b="0" i="0" u="none" strike="noStrike" baseline="0" dirty="0">
                <a:solidFill>
                  <a:srgbClr val="211D1E"/>
                </a:solidFill>
                <a:latin typeface="Garamond" panose="02020404030301010803" pitchFamily="18" charset="0"/>
              </a:rPr>
              <a:t> </a:t>
            </a:r>
            <a:r>
              <a:rPr lang="fr-FR" sz="1800" b="0" i="0" u="none" strike="noStrike" baseline="0" dirty="0">
                <a:solidFill>
                  <a:srgbClr val="000000"/>
                </a:solidFill>
                <a:latin typeface="Garamond" panose="02020404030301010803" pitchFamily="18" charset="0"/>
              </a:rPr>
              <a:t>D</a:t>
            </a:r>
            <a:r>
              <a:rPr lang="fr-FR" sz="1800" b="0" i="0" u="none" strike="noStrike" baseline="0" dirty="0">
                <a:solidFill>
                  <a:srgbClr val="211D1E"/>
                </a:solidFill>
                <a:latin typeface="Garamond" panose="02020404030301010803" pitchFamily="18" charset="0"/>
              </a:rPr>
              <a:t>ominicaine, </a:t>
            </a:r>
            <a:r>
              <a:rPr lang="fr-FR" sz="1800" b="0" i="1" u="none" strike="noStrike" baseline="0" dirty="0">
                <a:solidFill>
                  <a:srgbClr val="211D1E"/>
                </a:solidFill>
                <a:latin typeface="Garamond" panose="02020404030301010803" pitchFamily="18" charset="0"/>
              </a:rPr>
              <a:t>Carta pastoral sobre la </a:t>
            </a:r>
            <a:r>
              <a:rPr lang="fr-FR" sz="1800" b="0" i="1" u="none" strike="noStrike" baseline="0" dirty="0" err="1">
                <a:solidFill>
                  <a:srgbClr val="211D1E"/>
                </a:solidFill>
                <a:latin typeface="Garamond" panose="02020404030301010803" pitchFamily="18" charset="0"/>
              </a:rPr>
              <a:t>relación</a:t>
            </a:r>
            <a:r>
              <a:rPr lang="fr-FR" sz="1800" b="0" i="1" u="none" strike="noStrike" baseline="0" dirty="0">
                <a:solidFill>
                  <a:srgbClr val="211D1E"/>
                </a:solidFill>
                <a:latin typeface="Garamond" panose="02020404030301010803" pitchFamily="18" charset="0"/>
              </a:rPr>
              <a:t> </a:t>
            </a:r>
            <a:r>
              <a:rPr lang="fr-FR" sz="1800" b="0" i="1" u="none" strike="noStrike" baseline="0" dirty="0" err="1">
                <a:solidFill>
                  <a:srgbClr val="211D1E"/>
                </a:solidFill>
                <a:latin typeface="Garamond" panose="02020404030301010803" pitchFamily="18" charset="0"/>
              </a:rPr>
              <a:t>del</a:t>
            </a:r>
            <a:r>
              <a:rPr lang="fr-FR" sz="1800" b="0" i="1" u="none" strike="noStrike" baseline="0" dirty="0">
                <a:solidFill>
                  <a:srgbClr val="211D1E"/>
                </a:solidFill>
                <a:latin typeface="Garamond" panose="02020404030301010803" pitchFamily="18" charset="0"/>
              </a:rPr>
              <a:t> hombre con la </a:t>
            </a:r>
            <a:r>
              <a:rPr lang="fr-FR" sz="1800" b="0" i="1" u="none" strike="noStrike" baseline="0" dirty="0" err="1">
                <a:solidFill>
                  <a:srgbClr val="211D1E"/>
                </a:solidFill>
                <a:latin typeface="Garamond" panose="02020404030301010803" pitchFamily="18" charset="0"/>
              </a:rPr>
              <a:t>naturaleza</a:t>
            </a:r>
            <a:r>
              <a:rPr lang="fr-FR" sz="1800" b="0" i="0" u="none" strike="noStrike" baseline="0" dirty="0">
                <a:solidFill>
                  <a:srgbClr val="211D1E"/>
                </a:solidFill>
                <a:latin typeface="Garamond" panose="02020404030301010803" pitchFamily="18" charset="0"/>
              </a:rPr>
              <a:t>, (21 janvier 1987). </a:t>
            </a:r>
            <a:endParaRPr lang="fr-FR" dirty="0"/>
          </a:p>
        </p:txBody>
      </p:sp>
      <p:sp>
        <p:nvSpPr>
          <p:cNvPr id="4" name="Espace réservé du numéro de diapositive 3"/>
          <p:cNvSpPr>
            <a:spLocks noGrp="1"/>
          </p:cNvSpPr>
          <p:nvPr>
            <p:ph type="sldNum" sz="quarter" idx="5"/>
          </p:nvPr>
        </p:nvSpPr>
        <p:spPr/>
        <p:txBody>
          <a:bodyPr/>
          <a:lstStyle/>
          <a:p>
            <a:fld id="{5295D2BC-8994-4801-9EF8-E032951FB85E}" type="slidenum">
              <a:rPr lang="fr-FR" smtClean="0"/>
              <a:t>8</a:t>
            </a:fld>
            <a:endParaRPr lang="fr-FR"/>
          </a:p>
        </p:txBody>
      </p:sp>
    </p:spTree>
    <p:extLst>
      <p:ext uri="{BB962C8B-B14F-4D97-AF65-F5344CB8AC3E}">
        <p14:creationId xmlns:p14="http://schemas.microsoft.com/office/powerpoint/2010/main" val="712227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Citations Jean-Paul II</a:t>
            </a:r>
          </a:p>
        </p:txBody>
      </p:sp>
      <p:sp>
        <p:nvSpPr>
          <p:cNvPr id="4" name="Espace réservé du numéro de diapositive 3"/>
          <p:cNvSpPr>
            <a:spLocks noGrp="1"/>
          </p:cNvSpPr>
          <p:nvPr>
            <p:ph type="sldNum" sz="quarter" idx="5"/>
          </p:nvPr>
        </p:nvSpPr>
        <p:spPr/>
        <p:txBody>
          <a:bodyPr/>
          <a:lstStyle/>
          <a:p>
            <a:fld id="{5295D2BC-8994-4801-9EF8-E032951FB85E}" type="slidenum">
              <a:rPr lang="fr-FR" smtClean="0"/>
              <a:t>9</a:t>
            </a:fld>
            <a:endParaRPr lang="fr-FR"/>
          </a:p>
        </p:txBody>
      </p:sp>
    </p:spTree>
    <p:extLst>
      <p:ext uri="{BB962C8B-B14F-4D97-AF65-F5344CB8AC3E}">
        <p14:creationId xmlns:p14="http://schemas.microsoft.com/office/powerpoint/2010/main" val="3028703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A93F26-BCB0-9C9D-B5B2-06037B5C88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9093A7F-8E3C-D449-E28F-DD680A365F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351DD55-BF9B-D4A8-E667-E957EFC000AB}"/>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BD073E7D-7FD9-F4D2-4827-82D271E05A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72D3AB-1BD6-3C28-E703-6475AD7B46CD}"/>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3281659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54319-F065-CABB-0334-FDC8B1E37C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8FF1A0-AAEE-3E8A-1EF2-AA51097E3DF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57310DE-FE79-87CA-A00D-654E5655C1EC}"/>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97D16417-9C97-8A85-895B-0B5587E0AD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9CA5A3-D328-1C8D-F53B-C02B8C13FFD6}"/>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847902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0F7BFD-EA0A-9F35-7252-E14FCD805AF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DCA2170-96C6-DBD9-4369-EE861ADDA4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FFBBE0E-D8BF-778A-B54A-978F55591F2A}"/>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2C56B6DC-CD56-4B15-69AB-E6652D7241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7854C8B-5989-258E-17AE-7A4384BF49C5}"/>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86514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DFDA31-F37D-E471-EA37-B15DFC3ADB1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470C3ED-5BB0-A45D-ACA2-50197657601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BBB23CE-65AB-991D-6693-5E8073FF149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5EFC9AD-BFFF-3565-DEF3-06B06930F6CB}"/>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6" name="Espace réservé du pied de page 5">
            <a:extLst>
              <a:ext uri="{FF2B5EF4-FFF2-40B4-BE49-F238E27FC236}">
                <a16:creationId xmlns:a16="http://schemas.microsoft.com/office/drawing/2014/main" id="{0ACD09F2-DC82-B770-1850-0D7FE245398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5E04023-2FDE-BDF8-08B8-D235C3AEA8BD}"/>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3297374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07C46-0484-C6A1-292F-AE9A63D1939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5B7D136-6F4D-4539-9A8A-270773A60B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B251891-B21C-6A3F-C8B5-E14F5C2EFB8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728D97-2C5C-C23D-53B8-E5DB4835FA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F4BBDB3-7803-5894-669D-3881B770C2A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3D982D7-A333-3A54-E04E-F2D0BD22AFA1}"/>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8" name="Espace réservé du pied de page 7">
            <a:extLst>
              <a:ext uri="{FF2B5EF4-FFF2-40B4-BE49-F238E27FC236}">
                <a16:creationId xmlns:a16="http://schemas.microsoft.com/office/drawing/2014/main" id="{AC5A6424-DFE6-D0C2-9A64-E08780D1963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E0F213C-C21D-6FEF-04DC-8DCB5FFE1674}"/>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409560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AA6950-B3D7-827F-EBE0-46F31BC373D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F57CC2D-17B7-A158-1731-D310F5916B20}"/>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4" name="Espace réservé du pied de page 3">
            <a:extLst>
              <a:ext uri="{FF2B5EF4-FFF2-40B4-BE49-F238E27FC236}">
                <a16:creationId xmlns:a16="http://schemas.microsoft.com/office/drawing/2014/main" id="{DC9CAAAC-10D5-4C92-5BB0-79745683B44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6BCA38F-A5AA-5F86-0467-D21FCD330FA8}"/>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3187258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AB61C3F-EDFD-CF13-7E93-7E9FEBC9C931}"/>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3" name="Espace réservé du pied de page 2">
            <a:extLst>
              <a:ext uri="{FF2B5EF4-FFF2-40B4-BE49-F238E27FC236}">
                <a16:creationId xmlns:a16="http://schemas.microsoft.com/office/drawing/2014/main" id="{73F8F6C7-0167-EB21-CDDB-D8D04A809DD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C5A88AA-291B-95CB-E544-7F5EBD078D53}"/>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25409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13CC29-5BC2-AA10-B9C2-4882ED61CDD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1FCC429-D1DF-CA29-48B3-D6E6B62E82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6AE9EB8-6B8A-8E53-BC5B-00FAF3A59A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47A162-4C90-E141-C157-C0CB27DFF922}"/>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6" name="Espace réservé du pied de page 5">
            <a:extLst>
              <a:ext uri="{FF2B5EF4-FFF2-40B4-BE49-F238E27FC236}">
                <a16:creationId xmlns:a16="http://schemas.microsoft.com/office/drawing/2014/main" id="{81DB3F59-C0E4-57A2-49D1-E8A4F323008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81198C6-2462-0553-D384-F4A6135FA72D}"/>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43867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F922DF-3C4D-0DC1-08D0-A351ACE5BF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BDA67CC-F3C0-3713-0E31-424754B2BC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5993388-0971-7626-620E-94CE55FED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C885BB-3A76-E7FB-60EE-383B6425DD95}"/>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6" name="Espace réservé du pied de page 5">
            <a:extLst>
              <a:ext uri="{FF2B5EF4-FFF2-40B4-BE49-F238E27FC236}">
                <a16:creationId xmlns:a16="http://schemas.microsoft.com/office/drawing/2014/main" id="{F3933C78-1DC2-7FAB-19A0-65FF5FA81D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4284DE-3AA0-F777-5719-99256C5264F0}"/>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308702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A78F4-290F-C49C-6E1B-AA5CE24209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C2BB8BD-C705-0BDA-0893-4FDC25C0FFC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FC9EB5-F169-E650-99F7-4A78AF36FAF7}"/>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BDB9E158-451E-5A36-22CE-161EF9C45F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DA4F07-5E36-52BC-5D0E-99CBF3A9FA3A}"/>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1289779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C001ADF-B822-5A61-AC5B-1B263D737EE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A63DB45-198F-A644-24BF-3740ACF3219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CE491E-59F5-E079-156E-0240732B1E09}"/>
              </a:ext>
            </a:extLst>
          </p:cNvPr>
          <p:cNvSpPr>
            <a:spLocks noGrp="1"/>
          </p:cNvSpPr>
          <p:nvPr>
            <p:ph type="dt" sz="half" idx="10"/>
          </p:nvPr>
        </p:nvSpPr>
        <p:spPr/>
        <p:txBody>
          <a:body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B2D8AABB-BAFE-185C-7343-27FA194305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8A2BBEA-F593-380F-2C7D-5623778829D7}"/>
              </a:ext>
            </a:extLst>
          </p:cNvPr>
          <p:cNvSpPr>
            <a:spLocks noGrp="1"/>
          </p:cNvSpPr>
          <p:nvPr>
            <p:ph type="sldNum" sz="quarter" idx="12"/>
          </p:nvPr>
        </p:nvSpPr>
        <p:spPr/>
        <p:txBody>
          <a:bodyPr/>
          <a:lstStyle/>
          <a:p>
            <a:fld id="{17366F53-E0F5-405A-922F-65DB7FAA326A}" type="slidenum">
              <a:rPr lang="fr-FR" smtClean="0"/>
              <a:t>‹N°›</a:t>
            </a:fld>
            <a:endParaRPr lang="fr-FR"/>
          </a:p>
        </p:txBody>
      </p:sp>
    </p:spTree>
    <p:extLst>
      <p:ext uri="{BB962C8B-B14F-4D97-AF65-F5344CB8AC3E}">
        <p14:creationId xmlns:p14="http://schemas.microsoft.com/office/powerpoint/2010/main" val="2528828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267EDC3-6944-4FE8-CA48-BB5DD27FA2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8D1F8B8-FCF3-408B-004F-7606F5113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27C385-07F2-439F-CAFA-4E022D8474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AA9F1-0B1A-4A32-8AED-C09790FD57E9}" type="datetimeFigureOut">
              <a:rPr lang="fr-FR" smtClean="0"/>
              <a:t>12/05/2023</a:t>
            </a:fld>
            <a:endParaRPr lang="fr-FR"/>
          </a:p>
        </p:txBody>
      </p:sp>
      <p:sp>
        <p:nvSpPr>
          <p:cNvPr id="5" name="Espace réservé du pied de page 4">
            <a:extLst>
              <a:ext uri="{FF2B5EF4-FFF2-40B4-BE49-F238E27FC236}">
                <a16:creationId xmlns:a16="http://schemas.microsoft.com/office/drawing/2014/main" id="{D6FC9CED-0B4D-6071-6387-EA3DFE2976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E37C63A-2900-6CA3-F1F7-CFE934E990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366F53-E0F5-405A-922F-65DB7FAA326A}" type="slidenum">
              <a:rPr lang="fr-FR" smtClean="0"/>
              <a:t>‹N°›</a:t>
            </a:fld>
            <a:endParaRPr lang="fr-FR"/>
          </a:p>
        </p:txBody>
      </p:sp>
    </p:spTree>
    <p:extLst>
      <p:ext uri="{BB962C8B-B14F-4D97-AF65-F5344CB8AC3E}">
        <p14:creationId xmlns:p14="http://schemas.microsoft.com/office/powerpoint/2010/main" val="1576661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492C85-ABED-BEC9-6600-52A9C6CD81EB}"/>
              </a:ext>
            </a:extLst>
          </p:cNvPr>
          <p:cNvSpPr>
            <a:spLocks noGrp="1"/>
          </p:cNvSpPr>
          <p:nvPr>
            <p:ph type="ctrTitle"/>
          </p:nvPr>
        </p:nvSpPr>
        <p:spPr/>
        <p:txBody>
          <a:bodyPr/>
          <a:lstStyle/>
          <a:p>
            <a:r>
              <a:rPr lang="fr-FR" dirty="0"/>
              <a:t>L’évangile de la création</a:t>
            </a:r>
          </a:p>
        </p:txBody>
      </p:sp>
      <p:sp>
        <p:nvSpPr>
          <p:cNvPr id="3" name="Sous-titre 2">
            <a:extLst>
              <a:ext uri="{FF2B5EF4-FFF2-40B4-BE49-F238E27FC236}">
                <a16:creationId xmlns:a16="http://schemas.microsoft.com/office/drawing/2014/main" id="{C89E004A-582E-6223-9772-BB4CD6B1FDD3}"/>
              </a:ext>
            </a:extLst>
          </p:cNvPr>
          <p:cNvSpPr>
            <a:spLocks noGrp="1"/>
          </p:cNvSpPr>
          <p:nvPr>
            <p:ph type="subTitle" idx="1"/>
          </p:nvPr>
        </p:nvSpPr>
        <p:spPr/>
        <p:txBody>
          <a:bodyPr>
            <a:normAutofit/>
          </a:bodyPr>
          <a:lstStyle/>
          <a:p>
            <a:r>
              <a:rPr lang="fr-FR" sz="4000" dirty="0"/>
              <a:t>Laudato si Chapitre 2</a:t>
            </a:r>
          </a:p>
        </p:txBody>
      </p:sp>
    </p:spTree>
    <p:extLst>
      <p:ext uri="{BB962C8B-B14F-4D97-AF65-F5344CB8AC3E}">
        <p14:creationId xmlns:p14="http://schemas.microsoft.com/office/powerpoint/2010/main" val="59698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7FA858-D2FF-BCFC-3714-2BADA4DDAC43}"/>
              </a:ext>
            </a:extLst>
          </p:cNvPr>
          <p:cNvSpPr>
            <a:spLocks noGrp="1"/>
          </p:cNvSpPr>
          <p:nvPr>
            <p:ph type="title"/>
          </p:nvPr>
        </p:nvSpPr>
        <p:spPr/>
        <p:txBody>
          <a:bodyPr/>
          <a:lstStyle/>
          <a:p>
            <a:pPr algn="ctr"/>
            <a:r>
              <a:rPr lang="fr-FR" dirty="0"/>
              <a:t>2 La sagesse des récits bibliques</a:t>
            </a:r>
            <a:br>
              <a:rPr lang="fr-FR" dirty="0"/>
            </a:br>
            <a:r>
              <a:rPr lang="fr-FR" dirty="0"/>
              <a:t>Une triple relation</a:t>
            </a:r>
          </a:p>
        </p:txBody>
      </p:sp>
      <p:sp>
        <p:nvSpPr>
          <p:cNvPr id="3" name="Espace réservé du contenu 2">
            <a:extLst>
              <a:ext uri="{FF2B5EF4-FFF2-40B4-BE49-F238E27FC236}">
                <a16:creationId xmlns:a16="http://schemas.microsoft.com/office/drawing/2014/main" id="{91362B04-D90C-9853-797D-9F2BABF0C3FE}"/>
              </a:ext>
            </a:extLst>
          </p:cNvPr>
          <p:cNvSpPr>
            <a:spLocks noGrp="1"/>
          </p:cNvSpPr>
          <p:nvPr>
            <p:ph sz="half" idx="1"/>
          </p:nvPr>
        </p:nvSpPr>
        <p:spPr>
          <a:xfrm>
            <a:off x="838200" y="1825625"/>
            <a:ext cx="4445000" cy="4351338"/>
          </a:xfrm>
        </p:spPr>
        <p:txBody>
          <a:bodyPr>
            <a:normAutofit lnSpcReduction="10000"/>
          </a:bodyPr>
          <a:lstStyle/>
          <a:p>
            <a:r>
              <a:rPr lang="fr-FR" b="0" i="0" u="none" strike="noStrike" baseline="0" dirty="0">
                <a:solidFill>
                  <a:srgbClr val="211D1E"/>
                </a:solidFill>
                <a:latin typeface="Garamond" panose="02020404030301010803" pitchFamily="18" charset="0"/>
              </a:rPr>
              <a:t>66 l’existence humaine repose sur trois relations fondamentales intimement liées : la relation avec Dieu, avec le prochain, et avec la terre. </a:t>
            </a:r>
          </a:p>
          <a:p>
            <a:r>
              <a:rPr lang="fr-FR" b="0" i="0" u="none" strike="noStrike" baseline="0" dirty="0">
                <a:solidFill>
                  <a:srgbClr val="211D1E"/>
                </a:solidFill>
                <a:latin typeface="Garamond" panose="02020404030301010803" pitchFamily="18" charset="0"/>
              </a:rPr>
              <a:t>Selon la Bible, les trois relations vitales ont été rompues, non seulement à l’extérieur, mais aussi à l’intérieur de nous. Cette rupture est le péché. </a:t>
            </a:r>
            <a:endParaRPr lang="fr-FR" b="0" i="0" u="none" strike="noStrike" baseline="0" dirty="0">
              <a:latin typeface="Garamond" panose="02020404030301010803" pitchFamily="18" charset="0"/>
            </a:endParaRPr>
          </a:p>
          <a:p>
            <a:endParaRPr lang="fr-FR" b="0" i="0" u="none" strike="noStrike" baseline="0" dirty="0">
              <a:solidFill>
                <a:srgbClr val="211D1E"/>
              </a:solidFill>
              <a:latin typeface="Garamond" panose="02020404030301010803" pitchFamily="18" charset="0"/>
            </a:endParaRPr>
          </a:p>
          <a:p>
            <a:endParaRPr lang="fr-FR" dirty="0"/>
          </a:p>
        </p:txBody>
      </p:sp>
      <p:pic>
        <p:nvPicPr>
          <p:cNvPr id="9" name="Espace réservé du contenu 8" descr="Une image contenant Visage humain, peinture, art, mythologie&#10;&#10;Description générée automatiquement">
            <a:extLst>
              <a:ext uri="{FF2B5EF4-FFF2-40B4-BE49-F238E27FC236}">
                <a16:creationId xmlns:a16="http://schemas.microsoft.com/office/drawing/2014/main" id="{02EB4B91-A661-28AA-F0E2-A634629D3DD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88026" y="1690688"/>
            <a:ext cx="2149946" cy="1433297"/>
          </a:xfrm>
        </p:spPr>
      </p:pic>
      <p:sp>
        <p:nvSpPr>
          <p:cNvPr id="7" name="Ellipse 6">
            <a:extLst>
              <a:ext uri="{FF2B5EF4-FFF2-40B4-BE49-F238E27FC236}">
                <a16:creationId xmlns:a16="http://schemas.microsoft.com/office/drawing/2014/main" id="{C9998588-F0A2-CC6F-A949-2313713C4CFF}"/>
              </a:ext>
            </a:extLst>
          </p:cNvPr>
          <p:cNvSpPr/>
          <p:nvPr/>
        </p:nvSpPr>
        <p:spPr>
          <a:xfrm>
            <a:off x="8193373" y="3439163"/>
            <a:ext cx="1139253" cy="11242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descr="Une image contenant plein air, sol, personnes, personne&#10;&#10;Description générée automatiquement">
            <a:extLst>
              <a:ext uri="{FF2B5EF4-FFF2-40B4-BE49-F238E27FC236}">
                <a16:creationId xmlns:a16="http://schemas.microsoft.com/office/drawing/2014/main" id="{140A43FE-9338-50EC-5522-15E35154C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5141" y="3439163"/>
            <a:ext cx="2286290" cy="1524938"/>
          </a:xfrm>
          <a:prstGeom prst="rect">
            <a:avLst/>
          </a:prstGeom>
        </p:spPr>
      </p:pic>
      <p:pic>
        <p:nvPicPr>
          <p:cNvPr id="15" name="Image 14" descr="Une image contenant plante, arbre, plein air, feuille&#10;&#10;Description générée automatiquement">
            <a:extLst>
              <a:ext uri="{FF2B5EF4-FFF2-40B4-BE49-F238E27FC236}">
                <a16:creationId xmlns:a16="http://schemas.microsoft.com/office/drawing/2014/main" id="{B18EF2E9-E7A9-52CD-AA06-73A510EDC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8739" y="3428999"/>
            <a:ext cx="2304902" cy="1535101"/>
          </a:xfrm>
          <a:prstGeom prst="rect">
            <a:avLst/>
          </a:prstGeom>
        </p:spPr>
      </p:pic>
    </p:spTree>
    <p:extLst>
      <p:ext uri="{BB962C8B-B14F-4D97-AF65-F5344CB8AC3E}">
        <p14:creationId xmlns:p14="http://schemas.microsoft.com/office/powerpoint/2010/main" val="3982714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F894EE-E0B5-E957-5F89-D520E8188BA8}"/>
              </a:ext>
            </a:extLst>
          </p:cNvPr>
          <p:cNvSpPr>
            <a:spLocks noGrp="1"/>
          </p:cNvSpPr>
          <p:nvPr>
            <p:ph type="title"/>
          </p:nvPr>
        </p:nvSpPr>
        <p:spPr/>
        <p:txBody>
          <a:bodyPr/>
          <a:lstStyle/>
          <a:p>
            <a:pPr algn="ctr"/>
            <a:r>
              <a:rPr lang="fr-FR" dirty="0"/>
              <a:t>Soumettre ou garder ?</a:t>
            </a:r>
          </a:p>
        </p:txBody>
      </p:sp>
      <p:sp>
        <p:nvSpPr>
          <p:cNvPr id="3" name="Espace réservé du contenu 2">
            <a:extLst>
              <a:ext uri="{FF2B5EF4-FFF2-40B4-BE49-F238E27FC236}">
                <a16:creationId xmlns:a16="http://schemas.microsoft.com/office/drawing/2014/main" id="{B2778D62-5AB0-FF2C-9F1D-97A31565C896}"/>
              </a:ext>
            </a:extLst>
          </p:cNvPr>
          <p:cNvSpPr>
            <a:spLocks noGrp="1"/>
          </p:cNvSpPr>
          <p:nvPr>
            <p:ph sz="half" idx="1"/>
          </p:nvPr>
        </p:nvSpPr>
        <p:spPr>
          <a:xfrm>
            <a:off x="838200" y="1451429"/>
            <a:ext cx="5181600" cy="5225142"/>
          </a:xfrm>
          <a:solidFill>
            <a:schemeClr val="accent4">
              <a:lumMod val="20000"/>
              <a:lumOff val="80000"/>
            </a:schemeClr>
          </a:solidFill>
        </p:spPr>
        <p:txBody>
          <a:bodyPr>
            <a:noAutofit/>
          </a:bodyPr>
          <a:lstStyle/>
          <a:p>
            <a:pPr algn="l"/>
            <a:r>
              <a:rPr lang="fr-FR" sz="1800" dirty="0">
                <a:solidFill>
                  <a:srgbClr val="211D1E"/>
                </a:solidFill>
                <a:latin typeface="Garamond" panose="02020404030301010803" pitchFamily="18" charset="0"/>
              </a:rPr>
              <a:t>67 </a:t>
            </a:r>
            <a:r>
              <a:rPr lang="fr-FR" sz="1800" b="0" i="0" u="none" strike="noStrike" baseline="0" dirty="0">
                <a:latin typeface="Garamond" panose="02020404030301010803" pitchFamily="18" charset="0"/>
              </a:rPr>
              <a:t>il a été dit que, à partir du récit </a:t>
            </a:r>
            <a:r>
              <a:rPr lang="fr-FR" sz="1800" b="0" i="0" u="none" strike="noStrike" baseline="0" dirty="0">
                <a:solidFill>
                  <a:srgbClr val="211D1E"/>
                </a:solidFill>
                <a:latin typeface="Garamond" panose="02020404030301010803" pitchFamily="18" charset="0"/>
              </a:rPr>
              <a:t>de la Genèse qui invite à ‘‘dominer’’ la terre (cf. </a:t>
            </a:r>
            <a:r>
              <a:rPr lang="fr-FR" sz="1800" b="0" i="1" u="none" strike="noStrike" baseline="0" dirty="0" err="1">
                <a:solidFill>
                  <a:srgbClr val="211D1E"/>
                </a:solidFill>
                <a:latin typeface="Garamond" panose="02020404030301010803" pitchFamily="18" charset="0"/>
              </a:rPr>
              <a:t>Gn</a:t>
            </a:r>
            <a:r>
              <a:rPr lang="fr-FR" sz="1800" b="0" i="1" u="none" strike="noStrike" baseline="0" dirty="0">
                <a:solidFill>
                  <a:srgbClr val="211D1E"/>
                </a:solidFill>
                <a:latin typeface="Garamond" panose="02020404030301010803" pitchFamily="18" charset="0"/>
              </a:rPr>
              <a:t> </a:t>
            </a:r>
            <a:r>
              <a:rPr lang="fr-FR" sz="1800" b="0" i="0" u="none" strike="noStrike" baseline="0" dirty="0">
                <a:solidFill>
                  <a:srgbClr val="211D1E"/>
                </a:solidFill>
                <a:latin typeface="Garamond" panose="02020404030301010803" pitchFamily="18" charset="0"/>
              </a:rPr>
              <a:t>1, 28), on favoriserait l’exploitation sauvage de la nature en présentant une image de l’être humain comme dominateur et destructeur. Ce n’est pas une interprétation correcte de la Bible, comme la comprend l’Église. </a:t>
            </a:r>
            <a:endParaRPr lang="fr-FR" sz="1800" b="0" i="0" u="none" strike="noStrike" baseline="0" dirty="0">
              <a:latin typeface="Garamond" panose="02020404030301010803" pitchFamily="18" charset="0"/>
            </a:endParaRPr>
          </a:p>
          <a:p>
            <a:pPr algn="l"/>
            <a:r>
              <a:rPr lang="fr-FR" sz="1800" b="0" i="0" u="none" strike="noStrike" baseline="0" dirty="0">
                <a:solidFill>
                  <a:srgbClr val="211D1E"/>
                </a:solidFill>
                <a:latin typeface="Garamond" panose="02020404030301010803" pitchFamily="18" charset="0"/>
              </a:rPr>
              <a:t>Il est important de lire les textes bibliques dans leur contexte, avec une herméneutique adéquate, et de se souvenir qu’ils nous invitent à ‘‘cultiver et garder’’ le jardin du monde (cf. </a:t>
            </a:r>
            <a:r>
              <a:rPr lang="fr-FR" sz="1800" b="0" i="1" u="none" strike="noStrike" baseline="0" dirty="0" err="1">
                <a:solidFill>
                  <a:srgbClr val="211D1E"/>
                </a:solidFill>
                <a:latin typeface="Garamond" panose="02020404030301010803" pitchFamily="18" charset="0"/>
              </a:rPr>
              <a:t>Gn</a:t>
            </a:r>
            <a:r>
              <a:rPr lang="fr-FR" sz="1800" b="0" i="1" u="none" strike="noStrike" baseline="0" dirty="0">
                <a:solidFill>
                  <a:srgbClr val="211D1E"/>
                </a:solidFill>
                <a:latin typeface="Garamond" panose="02020404030301010803" pitchFamily="18" charset="0"/>
              </a:rPr>
              <a:t> </a:t>
            </a:r>
            <a:r>
              <a:rPr lang="fr-FR" sz="1800" b="0" i="0" u="none" strike="noStrike" baseline="0" dirty="0">
                <a:solidFill>
                  <a:srgbClr val="211D1E"/>
                </a:solidFill>
                <a:latin typeface="Garamond" panose="02020404030301010803" pitchFamily="18" charset="0"/>
              </a:rPr>
              <a:t>2, 15). Alors que ‘‘cultiver’’ signifie labourer, défricher ou travailler, ‘‘garder’’ signifie protéger, sauvegarder, préserver, soigner, surveiller. Cela implique une relation de réciprocité responsable entre l’être humain et la nature. </a:t>
            </a:r>
          </a:p>
          <a:p>
            <a:pPr algn="l"/>
            <a:r>
              <a:rPr lang="fr-FR" sz="1800" b="0" i="0" u="none" strike="noStrike" baseline="0" dirty="0">
                <a:solidFill>
                  <a:srgbClr val="211D1E"/>
                </a:solidFill>
                <a:latin typeface="Garamond" panose="02020404030301010803" pitchFamily="18" charset="0"/>
              </a:rPr>
              <a:t>Pour cette raison, Dieu dénie toute prétention de propriété absolue : « La terre ne sera pas vendue avec perte de tout droit, car la terre m’appartient, et vous n’êtes pour moi que des étrangers et des hôtes » (</a:t>
            </a:r>
            <a:r>
              <a:rPr lang="fr-FR" sz="1800" b="0" i="1" u="none" strike="noStrike" baseline="0" dirty="0" err="1">
                <a:solidFill>
                  <a:srgbClr val="211D1E"/>
                </a:solidFill>
                <a:latin typeface="Garamond" panose="02020404030301010803" pitchFamily="18" charset="0"/>
              </a:rPr>
              <a:t>Lv</a:t>
            </a:r>
            <a:r>
              <a:rPr lang="fr-FR" sz="1800" b="0" i="1" u="none" strike="noStrike" baseline="0" dirty="0">
                <a:solidFill>
                  <a:srgbClr val="211D1E"/>
                </a:solidFill>
                <a:latin typeface="Garamond" panose="02020404030301010803" pitchFamily="18" charset="0"/>
              </a:rPr>
              <a:t> </a:t>
            </a:r>
            <a:r>
              <a:rPr lang="fr-FR" sz="1800" b="0" i="0" u="none" strike="noStrike" baseline="0" dirty="0">
                <a:solidFill>
                  <a:srgbClr val="211D1E"/>
                </a:solidFill>
                <a:latin typeface="Garamond" panose="02020404030301010803" pitchFamily="18" charset="0"/>
              </a:rPr>
              <a:t>25, 23).</a:t>
            </a:r>
          </a:p>
          <a:p>
            <a:endParaRPr lang="fr-FR" sz="1800" b="0" i="0" u="none" strike="noStrike" baseline="0" dirty="0">
              <a:solidFill>
                <a:srgbClr val="211D1E"/>
              </a:solidFill>
              <a:latin typeface="Garamond" panose="02020404030301010803" pitchFamily="18" charset="0"/>
            </a:endParaRPr>
          </a:p>
          <a:p>
            <a:pPr algn="l"/>
            <a:endParaRPr lang="fr-FR" sz="1800" b="0" i="0" u="none" strike="noStrike" baseline="0" dirty="0">
              <a:solidFill>
                <a:srgbClr val="211D1E"/>
              </a:solidFill>
              <a:latin typeface="Garamond" panose="02020404030301010803" pitchFamily="18" charset="0"/>
            </a:endParaRPr>
          </a:p>
          <a:p>
            <a:endParaRPr lang="fr-FR" sz="1800" b="0" i="0" u="none" strike="noStrike" baseline="0" dirty="0">
              <a:solidFill>
                <a:srgbClr val="211D1E"/>
              </a:solidFill>
              <a:latin typeface="Garamond" panose="02020404030301010803" pitchFamily="18" charset="0"/>
            </a:endParaRPr>
          </a:p>
          <a:p>
            <a:endParaRPr lang="fr-FR" sz="1800" dirty="0"/>
          </a:p>
        </p:txBody>
      </p:sp>
      <p:sp>
        <p:nvSpPr>
          <p:cNvPr id="4" name="Espace réservé du contenu 3">
            <a:extLst>
              <a:ext uri="{FF2B5EF4-FFF2-40B4-BE49-F238E27FC236}">
                <a16:creationId xmlns:a16="http://schemas.microsoft.com/office/drawing/2014/main" id="{8DD36F94-5E35-227A-C06B-FB1A75ADD69E}"/>
              </a:ext>
            </a:extLst>
          </p:cNvPr>
          <p:cNvSpPr>
            <a:spLocks noGrp="1"/>
          </p:cNvSpPr>
          <p:nvPr>
            <p:ph sz="half" idx="2"/>
          </p:nvPr>
        </p:nvSpPr>
        <p:spPr/>
        <p:txBody>
          <a:bodyPr>
            <a:normAutofit fontScale="62500" lnSpcReduction="20000"/>
          </a:bodyPr>
          <a:lstStyle/>
          <a:p>
            <a:endParaRPr lang="fr-FR" sz="900" b="0" i="0" u="none" strike="noStrike" baseline="0" dirty="0">
              <a:solidFill>
                <a:srgbClr val="211D1E"/>
              </a:solidFill>
              <a:latin typeface="Garamond" panose="02020404030301010803" pitchFamily="18" charset="0"/>
            </a:endParaRPr>
          </a:p>
          <a:p>
            <a:r>
              <a:rPr lang="fr-FR" sz="4000" dirty="0">
                <a:solidFill>
                  <a:srgbClr val="211D1E"/>
                </a:solidFill>
                <a:latin typeface="Garamond" panose="02020404030301010803" pitchFamily="18" charset="0"/>
              </a:rPr>
              <a:t>Multipliez et fructifiez (</a:t>
            </a:r>
            <a:r>
              <a:rPr lang="fr-FR" sz="4000" dirty="0" err="1">
                <a:solidFill>
                  <a:srgbClr val="211D1E"/>
                </a:solidFill>
                <a:latin typeface="Garamond" panose="02020404030301010803" pitchFamily="18" charset="0"/>
              </a:rPr>
              <a:t>Gn</a:t>
            </a:r>
            <a:r>
              <a:rPr lang="fr-FR" sz="4000" dirty="0">
                <a:solidFill>
                  <a:srgbClr val="211D1E"/>
                </a:solidFill>
                <a:latin typeface="Garamond" panose="02020404030301010803" pitchFamily="18" charset="0"/>
              </a:rPr>
              <a:t> 1)</a:t>
            </a:r>
          </a:p>
          <a:p>
            <a:r>
              <a:rPr lang="fr-FR" sz="4000" dirty="0">
                <a:solidFill>
                  <a:srgbClr val="211D1E"/>
                </a:solidFill>
                <a:latin typeface="Garamond" panose="02020404030301010803" pitchFamily="18" charset="0"/>
              </a:rPr>
              <a:t>Soumettre (ou conquérir) la terre </a:t>
            </a:r>
            <a:r>
              <a:rPr lang="fr-FR" sz="4000" b="0" i="0" u="none" strike="noStrike" baseline="0" dirty="0">
                <a:solidFill>
                  <a:srgbClr val="211D1E"/>
                </a:solidFill>
                <a:latin typeface="Garamond" panose="02020404030301010803" pitchFamily="18" charset="0"/>
              </a:rPr>
              <a:t>(</a:t>
            </a:r>
            <a:r>
              <a:rPr lang="fr-FR" sz="4000" b="0" i="1" u="none" strike="noStrike" baseline="0" dirty="0" err="1">
                <a:solidFill>
                  <a:srgbClr val="211D1E"/>
                </a:solidFill>
                <a:latin typeface="Garamond" panose="02020404030301010803" pitchFamily="18" charset="0"/>
              </a:rPr>
              <a:t>Gn</a:t>
            </a:r>
            <a:r>
              <a:rPr lang="fr-FR" sz="4000" b="0" i="1" u="none" strike="noStrike" baseline="0" dirty="0">
                <a:solidFill>
                  <a:srgbClr val="211D1E"/>
                </a:solidFill>
                <a:latin typeface="Garamond" panose="02020404030301010803" pitchFamily="18" charset="0"/>
              </a:rPr>
              <a:t> </a:t>
            </a:r>
            <a:r>
              <a:rPr lang="fr-FR" sz="4000" b="0" i="0" u="none" strike="noStrike" baseline="0" dirty="0">
                <a:solidFill>
                  <a:srgbClr val="211D1E"/>
                </a:solidFill>
                <a:latin typeface="Garamond" panose="02020404030301010803" pitchFamily="18" charset="0"/>
              </a:rPr>
              <a:t>1, 28)</a:t>
            </a:r>
            <a:endParaRPr lang="fr-FR" sz="4000" dirty="0">
              <a:solidFill>
                <a:srgbClr val="211D1E"/>
              </a:solidFill>
              <a:latin typeface="Garamond" panose="02020404030301010803" pitchFamily="18" charset="0"/>
            </a:endParaRPr>
          </a:p>
          <a:p>
            <a:endParaRPr lang="fr-FR" sz="4000" b="0" i="0" u="none" strike="noStrike" baseline="0" dirty="0">
              <a:solidFill>
                <a:srgbClr val="211D1E"/>
              </a:solidFill>
              <a:latin typeface="Garamond" panose="02020404030301010803" pitchFamily="18" charset="0"/>
            </a:endParaRPr>
          </a:p>
          <a:p>
            <a:r>
              <a:rPr lang="fr-FR" sz="4000" b="0" i="0" u="none" strike="noStrike" baseline="0" dirty="0">
                <a:solidFill>
                  <a:srgbClr val="211D1E"/>
                </a:solidFill>
                <a:latin typeface="Garamond" panose="02020404030301010803" pitchFamily="18" charset="0"/>
              </a:rPr>
              <a:t>‘‘pour le servir et le garder’’ le jardin d’Eden (cf. </a:t>
            </a:r>
            <a:r>
              <a:rPr lang="fr-FR" sz="4000" b="0" i="1" u="none" strike="noStrike" baseline="0" dirty="0" err="1">
                <a:solidFill>
                  <a:srgbClr val="211D1E"/>
                </a:solidFill>
                <a:latin typeface="Garamond" panose="02020404030301010803" pitchFamily="18" charset="0"/>
              </a:rPr>
              <a:t>Gn</a:t>
            </a:r>
            <a:r>
              <a:rPr lang="fr-FR" sz="4000" b="0" i="1" u="none" strike="noStrike" baseline="0" dirty="0">
                <a:solidFill>
                  <a:srgbClr val="211D1E"/>
                </a:solidFill>
                <a:latin typeface="Garamond" panose="02020404030301010803" pitchFamily="18" charset="0"/>
              </a:rPr>
              <a:t> </a:t>
            </a:r>
            <a:r>
              <a:rPr lang="fr-FR" sz="4000" b="0" i="0" u="none" strike="noStrike" baseline="0" dirty="0">
                <a:solidFill>
                  <a:srgbClr val="211D1E"/>
                </a:solidFill>
                <a:latin typeface="Garamond" panose="02020404030301010803" pitchFamily="18" charset="0"/>
              </a:rPr>
              <a:t>2, 15).</a:t>
            </a:r>
          </a:p>
          <a:p>
            <a:endParaRPr lang="fr-FR" sz="4000" b="0" i="0" u="none" strike="noStrike" baseline="0" dirty="0">
              <a:solidFill>
                <a:srgbClr val="211D1E"/>
              </a:solidFill>
              <a:latin typeface="Garamond" panose="02020404030301010803" pitchFamily="18" charset="0"/>
            </a:endParaRPr>
          </a:p>
          <a:p>
            <a:r>
              <a:rPr lang="fr-FR" sz="4000" b="0" i="0" u="none" strike="noStrike" baseline="0" dirty="0">
                <a:solidFill>
                  <a:srgbClr val="211D1E"/>
                </a:solidFill>
                <a:latin typeface="Garamond" panose="02020404030301010803" pitchFamily="18" charset="0"/>
              </a:rPr>
              <a:t>« La terre ne sera pas vendue avec perte de tout droit, car la terre m’appartient, et vous n’êtes pour moi que des étrangers et des hôtes » (</a:t>
            </a:r>
            <a:r>
              <a:rPr lang="fr-FR" sz="4000" b="0" i="1" u="none" strike="noStrike" baseline="0" dirty="0" err="1">
                <a:solidFill>
                  <a:srgbClr val="211D1E"/>
                </a:solidFill>
                <a:latin typeface="Garamond" panose="02020404030301010803" pitchFamily="18" charset="0"/>
              </a:rPr>
              <a:t>Lv</a:t>
            </a:r>
            <a:r>
              <a:rPr lang="fr-FR" sz="4000" b="0" i="1" u="none" strike="noStrike" baseline="0" dirty="0">
                <a:solidFill>
                  <a:srgbClr val="211D1E"/>
                </a:solidFill>
                <a:latin typeface="Garamond" panose="02020404030301010803" pitchFamily="18" charset="0"/>
              </a:rPr>
              <a:t> </a:t>
            </a:r>
            <a:r>
              <a:rPr lang="fr-FR" sz="4000" b="0" i="0" u="none" strike="noStrike" baseline="0" dirty="0">
                <a:solidFill>
                  <a:srgbClr val="211D1E"/>
                </a:solidFill>
                <a:latin typeface="Garamond" panose="02020404030301010803" pitchFamily="18" charset="0"/>
              </a:rPr>
              <a:t>25, 23).</a:t>
            </a:r>
            <a:endParaRPr lang="fr-FR" sz="4000" dirty="0"/>
          </a:p>
        </p:txBody>
      </p:sp>
    </p:spTree>
    <p:extLst>
      <p:ext uri="{BB962C8B-B14F-4D97-AF65-F5344CB8AC3E}">
        <p14:creationId xmlns:p14="http://schemas.microsoft.com/office/powerpoint/2010/main" val="1546611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DCCE97-702E-C8B2-9198-C96FE88774E7}"/>
              </a:ext>
            </a:extLst>
          </p:cNvPr>
          <p:cNvSpPr>
            <a:spLocks noGrp="1"/>
          </p:cNvSpPr>
          <p:nvPr>
            <p:ph type="title"/>
          </p:nvPr>
        </p:nvSpPr>
        <p:spPr/>
        <p:txBody>
          <a:bodyPr/>
          <a:lstStyle/>
          <a:p>
            <a:pPr algn="ctr"/>
            <a:r>
              <a:rPr lang="fr-FR" dirty="0"/>
              <a:t>Une valeur propre</a:t>
            </a:r>
          </a:p>
        </p:txBody>
      </p:sp>
      <p:sp>
        <p:nvSpPr>
          <p:cNvPr id="3" name="Espace réservé du contenu 2">
            <a:extLst>
              <a:ext uri="{FF2B5EF4-FFF2-40B4-BE49-F238E27FC236}">
                <a16:creationId xmlns:a16="http://schemas.microsoft.com/office/drawing/2014/main" id="{FBA7E061-4D5D-4CDA-533B-8477DEE43E3A}"/>
              </a:ext>
            </a:extLst>
          </p:cNvPr>
          <p:cNvSpPr>
            <a:spLocks noGrp="1"/>
          </p:cNvSpPr>
          <p:nvPr>
            <p:ph sz="half" idx="1"/>
          </p:nvPr>
        </p:nvSpPr>
        <p:spPr/>
        <p:txBody>
          <a:bodyPr>
            <a:noAutofit/>
          </a:bodyPr>
          <a:lstStyle/>
          <a:p>
            <a:r>
              <a:rPr lang="fr-FR" b="0" i="0" u="none" strike="noStrike" baseline="0" dirty="0">
                <a:latin typeface="Garamond" panose="02020404030301010803" pitchFamily="18" charset="0"/>
              </a:rPr>
              <a:t>68 Si tu vois tomber </a:t>
            </a:r>
            <a:r>
              <a:rPr lang="fr-FR" b="0" i="0" u="none" strike="noStrike" baseline="0" dirty="0">
                <a:solidFill>
                  <a:srgbClr val="211D1E"/>
                </a:solidFill>
                <a:latin typeface="Garamond" panose="02020404030301010803" pitchFamily="18" charset="0"/>
              </a:rPr>
              <a:t>en chemin l’âne ou le bœuf de ton frère, tu ne te déroberas pas […] Si tu rencontres en chemin un nid avec des oisillons ou des œufs, sur un arbre ou par terre, et que la mère soit posée sur les oisillons ou les œufs, tu ne prendras pas la mère sur les petits » (</a:t>
            </a:r>
            <a:r>
              <a:rPr lang="fr-FR" b="0" i="1" u="none" strike="noStrike" baseline="0" dirty="0" err="1">
                <a:solidFill>
                  <a:srgbClr val="211D1E"/>
                </a:solidFill>
                <a:latin typeface="Garamond" panose="02020404030301010803" pitchFamily="18" charset="0"/>
              </a:rPr>
              <a:t>Dt</a:t>
            </a:r>
            <a:r>
              <a:rPr lang="fr-FR" b="0" i="1" u="none" strike="noStrike" baseline="0" dirty="0">
                <a:solidFill>
                  <a:srgbClr val="211D1E"/>
                </a:solidFill>
                <a:latin typeface="Garamond" panose="02020404030301010803" pitchFamily="18" charset="0"/>
              </a:rPr>
              <a:t> </a:t>
            </a:r>
            <a:r>
              <a:rPr lang="fr-FR" b="0" i="0" u="none" strike="noStrike" baseline="0" dirty="0">
                <a:solidFill>
                  <a:srgbClr val="211D1E"/>
                </a:solidFill>
                <a:latin typeface="Garamond" panose="02020404030301010803" pitchFamily="18" charset="0"/>
              </a:rPr>
              <a:t>22, 4.6). </a:t>
            </a:r>
            <a:endParaRPr lang="fr-FR" b="0" i="0" u="none" strike="noStrike" baseline="0" dirty="0">
              <a:latin typeface="Garamond" panose="02020404030301010803" pitchFamily="18" charset="0"/>
            </a:endParaRPr>
          </a:p>
          <a:p>
            <a:endParaRPr lang="fr-FR" dirty="0"/>
          </a:p>
        </p:txBody>
      </p:sp>
      <p:sp>
        <p:nvSpPr>
          <p:cNvPr id="4" name="Espace réservé du contenu 3">
            <a:extLst>
              <a:ext uri="{FF2B5EF4-FFF2-40B4-BE49-F238E27FC236}">
                <a16:creationId xmlns:a16="http://schemas.microsoft.com/office/drawing/2014/main" id="{301CD2AD-5EB7-18B8-E59B-ADFB824A2667}"/>
              </a:ext>
            </a:extLst>
          </p:cNvPr>
          <p:cNvSpPr>
            <a:spLocks noGrp="1"/>
          </p:cNvSpPr>
          <p:nvPr>
            <p:ph sz="half" idx="2"/>
          </p:nvPr>
        </p:nvSpPr>
        <p:spPr>
          <a:solidFill>
            <a:schemeClr val="accent4"/>
          </a:solidFill>
        </p:spPr>
        <p:txBody>
          <a:bodyPr>
            <a:normAutofit lnSpcReduction="10000"/>
          </a:bodyPr>
          <a:lstStyle/>
          <a:p>
            <a:r>
              <a:rPr lang="fr-FR" sz="3600" b="0" i="0" u="none" strike="noStrike" baseline="0" dirty="0">
                <a:latin typeface="Garamond" panose="02020404030301010803" pitchFamily="18" charset="0"/>
              </a:rPr>
              <a:t>69 Chaque créature possède sa bonté et sa </a:t>
            </a:r>
            <a:r>
              <a:rPr lang="fr-FR" sz="3600" b="0" i="0" u="none" strike="noStrike" baseline="0" dirty="0">
                <a:solidFill>
                  <a:srgbClr val="211D1E"/>
                </a:solidFill>
                <a:latin typeface="Garamond" panose="02020404030301010803" pitchFamily="18" charset="0"/>
              </a:rPr>
              <a:t>perfection propres […] C’est pour cela que l’homme doit respecter la bonté propre de chaque créature pour éviter un usage désordonné des choses ».</a:t>
            </a:r>
          </a:p>
          <a:p>
            <a:endParaRPr lang="fr-FR" sz="3600" dirty="0"/>
          </a:p>
        </p:txBody>
      </p:sp>
    </p:spTree>
    <p:extLst>
      <p:ext uri="{BB962C8B-B14F-4D97-AF65-F5344CB8AC3E}">
        <p14:creationId xmlns:p14="http://schemas.microsoft.com/office/powerpoint/2010/main" val="3972312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D6D1BC-E500-819A-AF8D-B6F9695D2D9B}"/>
              </a:ext>
            </a:extLst>
          </p:cNvPr>
          <p:cNvSpPr>
            <a:spLocks noGrp="1"/>
          </p:cNvSpPr>
          <p:nvPr>
            <p:ph type="title"/>
          </p:nvPr>
        </p:nvSpPr>
        <p:spPr/>
        <p:txBody>
          <a:bodyPr/>
          <a:lstStyle/>
          <a:p>
            <a:pPr algn="ctr"/>
            <a:r>
              <a:rPr lang="fr-FR" dirty="0"/>
              <a:t>Le temps du repos des Hommes et de la Création</a:t>
            </a:r>
          </a:p>
        </p:txBody>
      </p:sp>
      <p:sp>
        <p:nvSpPr>
          <p:cNvPr id="7" name="Espace réservé du contenu 6">
            <a:extLst>
              <a:ext uri="{FF2B5EF4-FFF2-40B4-BE49-F238E27FC236}">
                <a16:creationId xmlns:a16="http://schemas.microsoft.com/office/drawing/2014/main" id="{3A5DC194-C8B7-9B68-979B-42CBA16C5EB3}"/>
              </a:ext>
            </a:extLst>
          </p:cNvPr>
          <p:cNvSpPr>
            <a:spLocks noGrp="1"/>
          </p:cNvSpPr>
          <p:nvPr>
            <p:ph sz="half" idx="1"/>
          </p:nvPr>
        </p:nvSpPr>
        <p:spPr>
          <a:solidFill>
            <a:schemeClr val="accent4">
              <a:lumMod val="20000"/>
              <a:lumOff val="80000"/>
            </a:schemeClr>
          </a:solidFill>
        </p:spPr>
        <p:txBody>
          <a:bodyPr>
            <a:noAutofit/>
          </a:bodyPr>
          <a:lstStyle/>
          <a:p>
            <a:r>
              <a:rPr lang="fr-FR" sz="3200" dirty="0"/>
              <a:t>71 </a:t>
            </a:r>
            <a:r>
              <a:rPr lang="fr-FR" sz="3200" b="0" i="0" u="none" strike="noStrike" baseline="0" dirty="0">
                <a:solidFill>
                  <a:srgbClr val="221E1F"/>
                </a:solidFill>
                <a:latin typeface="Garamond" panose="02020404030301010803" pitchFamily="18" charset="0"/>
              </a:rPr>
              <a:t>Le développement de cette législation a cherché à assurer l’équilibre et l’équité dans les relations de l’être humain avec ses semblables et avec la terre où il vivait et travaillait. Mais en même temps c’était une reconnaissance que le don de la terre, avec ses fruits, appartient à tout le peuple. </a:t>
            </a:r>
          </a:p>
          <a:p>
            <a:endParaRPr lang="fr-FR" sz="3200" dirty="0"/>
          </a:p>
        </p:txBody>
      </p:sp>
      <p:sp>
        <p:nvSpPr>
          <p:cNvPr id="4" name="Espace réservé du contenu 3">
            <a:extLst>
              <a:ext uri="{FF2B5EF4-FFF2-40B4-BE49-F238E27FC236}">
                <a16:creationId xmlns:a16="http://schemas.microsoft.com/office/drawing/2014/main" id="{EE94CCDB-54DA-3BD0-839E-CF755DEF62B1}"/>
              </a:ext>
            </a:extLst>
          </p:cNvPr>
          <p:cNvSpPr>
            <a:spLocks noGrp="1"/>
          </p:cNvSpPr>
          <p:nvPr>
            <p:ph sz="half" idx="2"/>
          </p:nvPr>
        </p:nvSpPr>
        <p:spPr>
          <a:xfrm>
            <a:off x="6172200" y="1825625"/>
            <a:ext cx="5181600" cy="4502604"/>
          </a:xfrm>
        </p:spPr>
        <p:txBody>
          <a:bodyPr>
            <a:normAutofit fontScale="92500" lnSpcReduction="10000"/>
          </a:bodyPr>
          <a:lstStyle/>
          <a:p>
            <a:r>
              <a:rPr lang="fr-FR" dirty="0">
                <a:solidFill>
                  <a:srgbClr val="211D1E"/>
                </a:solidFill>
                <a:latin typeface="Garamond" panose="02020404030301010803" pitchFamily="18" charset="0"/>
              </a:rPr>
              <a:t>Le repos des hommes tous les 7 jours</a:t>
            </a:r>
          </a:p>
          <a:p>
            <a:r>
              <a:rPr lang="fr-FR" sz="2800" b="0" i="0" u="none" strike="noStrike" baseline="0" dirty="0">
                <a:solidFill>
                  <a:srgbClr val="211D1E"/>
                </a:solidFill>
                <a:latin typeface="Garamond" panose="02020404030301010803" pitchFamily="18" charset="0"/>
              </a:rPr>
              <a:t>. </a:t>
            </a:r>
            <a:r>
              <a:rPr lang="fr-FR" sz="2800" b="0" i="1" u="none" strike="noStrike" baseline="0" dirty="0" err="1">
                <a:solidFill>
                  <a:srgbClr val="211D1E"/>
                </a:solidFill>
                <a:latin typeface="Garamond" panose="02020404030301010803" pitchFamily="18" charset="0"/>
              </a:rPr>
              <a:t>Gn</a:t>
            </a:r>
            <a:r>
              <a:rPr lang="fr-FR" sz="2800" b="0" i="1" u="none" strike="noStrike" baseline="0" dirty="0">
                <a:solidFill>
                  <a:srgbClr val="211D1E"/>
                </a:solidFill>
                <a:latin typeface="Garamond" panose="02020404030301010803" pitchFamily="18" charset="0"/>
              </a:rPr>
              <a:t> </a:t>
            </a:r>
            <a:r>
              <a:rPr lang="fr-FR" sz="2800" b="0" i="0" u="none" strike="noStrike" baseline="0" dirty="0">
                <a:solidFill>
                  <a:srgbClr val="211D1E"/>
                </a:solidFill>
                <a:latin typeface="Garamond" panose="02020404030301010803" pitchFamily="18" charset="0"/>
              </a:rPr>
              <a:t>2, 2-3 ; </a:t>
            </a:r>
            <a:r>
              <a:rPr lang="fr-FR" sz="2800" b="0" i="1" u="none" strike="noStrike" baseline="0" dirty="0">
                <a:solidFill>
                  <a:srgbClr val="211D1E"/>
                </a:solidFill>
                <a:latin typeface="Garamond" panose="02020404030301010803" pitchFamily="18" charset="0"/>
              </a:rPr>
              <a:t>Ex </a:t>
            </a:r>
            <a:r>
              <a:rPr lang="fr-FR" sz="2800" b="0" i="0" u="none" strike="noStrike" baseline="0" dirty="0">
                <a:solidFill>
                  <a:srgbClr val="211D1E"/>
                </a:solidFill>
                <a:latin typeface="Garamond" panose="02020404030301010803" pitchFamily="18" charset="0"/>
              </a:rPr>
              <a:t>16, 23 ; 20, 10</a:t>
            </a:r>
          </a:p>
          <a:p>
            <a:endParaRPr lang="fr-FR" dirty="0">
              <a:solidFill>
                <a:srgbClr val="211D1E"/>
              </a:solidFill>
              <a:latin typeface="Garamond" panose="02020404030301010803" pitchFamily="18" charset="0"/>
            </a:endParaRPr>
          </a:p>
          <a:p>
            <a:r>
              <a:rPr lang="fr-FR" dirty="0">
                <a:solidFill>
                  <a:srgbClr val="211D1E"/>
                </a:solidFill>
                <a:latin typeface="Garamond" panose="02020404030301010803" pitchFamily="18" charset="0"/>
              </a:rPr>
              <a:t>Le repos de la terre tous les 7 ans</a:t>
            </a:r>
          </a:p>
          <a:p>
            <a:r>
              <a:rPr lang="fr-FR" sz="2800" b="0" i="1" u="none" strike="noStrike" baseline="0" dirty="0" err="1">
                <a:solidFill>
                  <a:srgbClr val="211D1E"/>
                </a:solidFill>
                <a:latin typeface="Garamond" panose="02020404030301010803" pitchFamily="18" charset="0"/>
              </a:rPr>
              <a:t>Lv</a:t>
            </a:r>
            <a:r>
              <a:rPr lang="fr-FR" sz="2800" b="0" i="1" u="none" strike="noStrike" baseline="0" dirty="0">
                <a:solidFill>
                  <a:srgbClr val="211D1E"/>
                </a:solidFill>
                <a:latin typeface="Garamond" panose="02020404030301010803" pitchFamily="18" charset="0"/>
              </a:rPr>
              <a:t> </a:t>
            </a:r>
            <a:r>
              <a:rPr lang="fr-FR" sz="2800" b="0" i="0" u="none" strike="noStrike" baseline="0" dirty="0">
                <a:solidFill>
                  <a:srgbClr val="211D1E"/>
                </a:solidFill>
                <a:latin typeface="Garamond" panose="02020404030301010803" pitchFamily="18" charset="0"/>
              </a:rPr>
              <a:t>25, 1-6</a:t>
            </a:r>
          </a:p>
          <a:p>
            <a:endParaRPr lang="fr-FR" dirty="0">
              <a:solidFill>
                <a:srgbClr val="211D1E"/>
              </a:solidFill>
              <a:latin typeface="Garamond" panose="02020404030301010803" pitchFamily="18" charset="0"/>
            </a:endParaRPr>
          </a:p>
          <a:p>
            <a:r>
              <a:rPr lang="fr-FR" dirty="0">
                <a:solidFill>
                  <a:srgbClr val="211D1E"/>
                </a:solidFill>
                <a:latin typeface="Garamond" panose="02020404030301010803" pitchFamily="18" charset="0"/>
              </a:rPr>
              <a:t>Le Jubilée tous les 7 x 7 ans (49 ans) </a:t>
            </a:r>
            <a:r>
              <a:rPr lang="fr-FR" sz="2800" b="0" i="1" u="none" strike="noStrike" baseline="0" dirty="0" err="1">
                <a:solidFill>
                  <a:srgbClr val="211D1E"/>
                </a:solidFill>
                <a:latin typeface="Garamond" panose="02020404030301010803" pitchFamily="18" charset="0"/>
              </a:rPr>
              <a:t>Lv</a:t>
            </a:r>
            <a:r>
              <a:rPr lang="fr-FR" sz="2800" b="0" i="1" u="none" strike="noStrike" baseline="0" dirty="0">
                <a:solidFill>
                  <a:srgbClr val="211D1E"/>
                </a:solidFill>
                <a:latin typeface="Garamond" panose="02020404030301010803" pitchFamily="18" charset="0"/>
              </a:rPr>
              <a:t> </a:t>
            </a:r>
            <a:r>
              <a:rPr lang="fr-FR" sz="2800" b="0" i="0" u="none" strike="noStrike" baseline="0" dirty="0">
                <a:solidFill>
                  <a:srgbClr val="211D1E"/>
                </a:solidFill>
                <a:latin typeface="Garamond" panose="02020404030301010803" pitchFamily="18" charset="0"/>
              </a:rPr>
              <a:t>25, 10</a:t>
            </a:r>
          </a:p>
          <a:p>
            <a:r>
              <a:rPr lang="fr-FR" dirty="0">
                <a:solidFill>
                  <a:srgbClr val="211D1E"/>
                </a:solidFill>
                <a:latin typeface="Garamond" panose="02020404030301010803" pitchFamily="18" charset="0"/>
              </a:rPr>
              <a:t>Retour de la terre à ceux qui la cultivaient. Limitation des inégalités</a:t>
            </a:r>
            <a:endParaRPr lang="fr-FR" dirty="0"/>
          </a:p>
        </p:txBody>
      </p:sp>
    </p:spTree>
    <p:extLst>
      <p:ext uri="{BB962C8B-B14F-4D97-AF65-F5344CB8AC3E}">
        <p14:creationId xmlns:p14="http://schemas.microsoft.com/office/powerpoint/2010/main" val="3060776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D81BFB-1AE4-925A-5E6C-E20BBB7ABA1F}"/>
              </a:ext>
            </a:extLst>
          </p:cNvPr>
          <p:cNvSpPr>
            <a:spLocks noGrp="1"/>
          </p:cNvSpPr>
          <p:nvPr>
            <p:ph type="title"/>
          </p:nvPr>
        </p:nvSpPr>
        <p:spPr/>
        <p:txBody>
          <a:bodyPr/>
          <a:lstStyle/>
          <a:p>
            <a:pPr algn="ctr"/>
            <a:r>
              <a:rPr lang="fr-FR" dirty="0"/>
              <a:t>3 Le mystère de l’univers</a:t>
            </a:r>
            <a:br>
              <a:rPr lang="fr-FR" dirty="0"/>
            </a:br>
            <a:r>
              <a:rPr lang="fr-FR" dirty="0"/>
              <a:t>La nature n’a pas de caractère divin</a:t>
            </a:r>
          </a:p>
        </p:txBody>
      </p:sp>
      <p:sp>
        <p:nvSpPr>
          <p:cNvPr id="3" name="Espace réservé du contenu 2">
            <a:extLst>
              <a:ext uri="{FF2B5EF4-FFF2-40B4-BE49-F238E27FC236}">
                <a16:creationId xmlns:a16="http://schemas.microsoft.com/office/drawing/2014/main" id="{B6CB2CA6-6951-4C71-F874-8FDA2D221886}"/>
              </a:ext>
            </a:extLst>
          </p:cNvPr>
          <p:cNvSpPr>
            <a:spLocks noGrp="1"/>
          </p:cNvSpPr>
          <p:nvPr>
            <p:ph idx="1"/>
          </p:nvPr>
        </p:nvSpPr>
        <p:spPr>
          <a:xfrm>
            <a:off x="838200" y="1825625"/>
            <a:ext cx="10515600" cy="4500224"/>
          </a:xfrm>
        </p:spPr>
        <p:txBody>
          <a:bodyPr>
            <a:normAutofit/>
          </a:bodyPr>
          <a:lstStyle/>
          <a:p>
            <a:pPr algn="l"/>
            <a:r>
              <a:rPr lang="fr-FR" dirty="0">
                <a:solidFill>
                  <a:srgbClr val="211D1E"/>
                </a:solidFill>
                <a:latin typeface="Garamond" panose="02020404030301010803" pitchFamily="18" charset="0"/>
              </a:rPr>
              <a:t>78 la </a:t>
            </a:r>
            <a:r>
              <a:rPr lang="fr-FR" b="0" i="0" u="none" strike="noStrike" baseline="0" dirty="0">
                <a:solidFill>
                  <a:srgbClr val="211D1E"/>
                </a:solidFill>
                <a:latin typeface="Garamond" panose="02020404030301010803" pitchFamily="18" charset="0"/>
              </a:rPr>
              <a:t>pensée judéo-chrétienne a démystifié la nature. Sans cesser de l’admirer pour sa splendeur et son immensité, elle ne lui a plus attribué de caractère divin. </a:t>
            </a:r>
          </a:p>
          <a:p>
            <a:pPr algn="l"/>
            <a:r>
              <a:rPr lang="fr-FR" dirty="0">
                <a:solidFill>
                  <a:srgbClr val="211D1E"/>
                </a:solidFill>
                <a:latin typeface="Garamond" panose="02020404030301010803" pitchFamily="18" charset="0"/>
              </a:rPr>
              <a:t>79 </a:t>
            </a:r>
            <a:r>
              <a:rPr lang="fr-FR" b="0" i="0" u="none" strike="noStrike" baseline="0" dirty="0">
                <a:solidFill>
                  <a:srgbClr val="211D1E"/>
                </a:solidFill>
                <a:latin typeface="Garamond" panose="02020404030301010803" pitchFamily="18" charset="0"/>
              </a:rPr>
              <a:t>Quand on propose une vision de la nature uniquement comme objet de profit et d’intérêt, cela a aussi de sérieuses conséquences sur la société. La vision qui consolide l’arbitraire du plus fort a favorisé d’immenses inégalités, injustices et violences pour la plus grande partie de l’humanité, parce que les ressources finissent par appartenir au premier qui arrive ou qui a plus de pouvoir : le gagnant emporte tout. </a:t>
            </a:r>
          </a:p>
        </p:txBody>
      </p:sp>
    </p:spTree>
    <p:extLst>
      <p:ext uri="{BB962C8B-B14F-4D97-AF65-F5344CB8AC3E}">
        <p14:creationId xmlns:p14="http://schemas.microsoft.com/office/powerpoint/2010/main" val="329430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F83FC1-02E1-15D9-26ED-5DCF3707E0B7}"/>
              </a:ext>
            </a:extLst>
          </p:cNvPr>
          <p:cNvSpPr>
            <a:spLocks noGrp="1"/>
          </p:cNvSpPr>
          <p:nvPr>
            <p:ph type="title"/>
          </p:nvPr>
        </p:nvSpPr>
        <p:spPr/>
        <p:txBody>
          <a:bodyPr/>
          <a:lstStyle/>
          <a:p>
            <a:r>
              <a:rPr lang="fr-FR" dirty="0"/>
              <a:t>4  Mais chaque créature est un lieu de présence de Dieu</a:t>
            </a:r>
          </a:p>
        </p:txBody>
      </p:sp>
      <p:sp>
        <p:nvSpPr>
          <p:cNvPr id="3" name="Espace réservé du contenu 2">
            <a:extLst>
              <a:ext uri="{FF2B5EF4-FFF2-40B4-BE49-F238E27FC236}">
                <a16:creationId xmlns:a16="http://schemas.microsoft.com/office/drawing/2014/main" id="{C2D047CD-A398-6AED-E8C1-21DA93249DFB}"/>
              </a:ext>
            </a:extLst>
          </p:cNvPr>
          <p:cNvSpPr>
            <a:spLocks noGrp="1"/>
          </p:cNvSpPr>
          <p:nvPr>
            <p:ph idx="1"/>
          </p:nvPr>
        </p:nvSpPr>
        <p:spPr/>
        <p:txBody>
          <a:bodyPr>
            <a:normAutofit/>
          </a:bodyPr>
          <a:lstStyle/>
          <a:p>
            <a:pPr algn="l"/>
            <a:r>
              <a:rPr lang="fr-FR" sz="3200" dirty="0">
                <a:solidFill>
                  <a:srgbClr val="211D1E"/>
                </a:solidFill>
                <a:latin typeface="Garamond" panose="02020404030301010803" pitchFamily="18" charset="0"/>
              </a:rPr>
              <a:t>88 </a:t>
            </a:r>
            <a:r>
              <a:rPr lang="fr-FR" sz="3200" b="0" i="0" u="none" strike="noStrike" baseline="0" dirty="0">
                <a:solidFill>
                  <a:srgbClr val="211D1E"/>
                </a:solidFill>
                <a:latin typeface="Garamond" panose="02020404030301010803" pitchFamily="18" charset="0"/>
              </a:rPr>
              <a:t>Les Évêques du Brésil ont souligné que toute la nature, en plus de manifester Dieu, est un lieu de sa présence. En toute créature habite son Esprit vivifiant qui nous appelle à une relation avec lui.</a:t>
            </a:r>
          </a:p>
          <a:p>
            <a:pPr algn="l"/>
            <a:r>
              <a:rPr lang="fr-FR" sz="3200" b="0" i="0" u="none" strike="noStrike" baseline="0" dirty="0">
                <a:solidFill>
                  <a:srgbClr val="211D1E"/>
                </a:solidFill>
                <a:latin typeface="Garamond" panose="02020404030301010803" pitchFamily="18" charset="0"/>
              </a:rPr>
              <a:t>65 La découverte de cette présence stimule en nous le développement des « vertus écologiques ».</a:t>
            </a:r>
          </a:p>
          <a:p>
            <a:pPr algn="l"/>
            <a:r>
              <a:rPr lang="fr-FR" sz="3200" b="0" i="0" u="none" strike="noStrike" baseline="0" dirty="0">
                <a:solidFill>
                  <a:srgbClr val="211D1E"/>
                </a:solidFill>
                <a:latin typeface="Garamond" panose="02020404030301010803" pitchFamily="18" charset="0"/>
              </a:rPr>
              <a:t>66 Mais en disant cela, n’oublions pas qu’il y a aussi une distance infinie entre la nature et le Créateur, et que les choses de ce monde ne possèdent pas la plénitude de Dieu. </a:t>
            </a:r>
          </a:p>
          <a:p>
            <a:endParaRPr lang="fr-FR" sz="4400" dirty="0"/>
          </a:p>
        </p:txBody>
      </p:sp>
    </p:spTree>
    <p:extLst>
      <p:ext uri="{BB962C8B-B14F-4D97-AF65-F5344CB8AC3E}">
        <p14:creationId xmlns:p14="http://schemas.microsoft.com/office/powerpoint/2010/main" val="3057552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B1BF3C-134F-721B-3E7C-80AE40F34FB3}"/>
              </a:ext>
            </a:extLst>
          </p:cNvPr>
          <p:cNvSpPr>
            <a:spLocks noGrp="1"/>
          </p:cNvSpPr>
          <p:nvPr>
            <p:ph type="title"/>
          </p:nvPr>
        </p:nvSpPr>
        <p:spPr/>
        <p:txBody>
          <a:bodyPr/>
          <a:lstStyle/>
          <a:p>
            <a:pPr algn="ctr"/>
            <a:r>
              <a:rPr lang="fr-FR" dirty="0"/>
              <a:t>5 Une communion universelle</a:t>
            </a:r>
          </a:p>
        </p:txBody>
      </p:sp>
      <p:sp>
        <p:nvSpPr>
          <p:cNvPr id="3" name="Espace réservé du contenu 2">
            <a:extLst>
              <a:ext uri="{FF2B5EF4-FFF2-40B4-BE49-F238E27FC236}">
                <a16:creationId xmlns:a16="http://schemas.microsoft.com/office/drawing/2014/main" id="{41CF427D-0B8A-CF5B-F9C2-4A5F0E78858A}"/>
              </a:ext>
            </a:extLst>
          </p:cNvPr>
          <p:cNvSpPr>
            <a:spLocks noGrp="1"/>
          </p:cNvSpPr>
          <p:nvPr>
            <p:ph sz="half" idx="1"/>
          </p:nvPr>
        </p:nvSpPr>
        <p:spPr>
          <a:solidFill>
            <a:schemeClr val="accent4">
              <a:lumMod val="20000"/>
              <a:lumOff val="80000"/>
            </a:schemeClr>
          </a:solidFill>
        </p:spPr>
        <p:txBody>
          <a:bodyPr>
            <a:normAutofit fontScale="92500" lnSpcReduction="20000"/>
          </a:bodyPr>
          <a:lstStyle/>
          <a:p>
            <a:r>
              <a:rPr lang="fr-FR" b="0" i="0" u="none" strike="noStrike" baseline="0" dirty="0">
                <a:latin typeface="Garamond" panose="02020404030301010803" pitchFamily="18" charset="0"/>
              </a:rPr>
              <a:t>92 Paix, justice et </a:t>
            </a:r>
            <a:r>
              <a:rPr lang="fr-FR" b="0" i="0" u="none" strike="noStrike" baseline="0" dirty="0">
                <a:solidFill>
                  <a:srgbClr val="211D1E"/>
                </a:solidFill>
                <a:latin typeface="Garamond" panose="02020404030301010803" pitchFamily="18" charset="0"/>
              </a:rPr>
              <a:t>sauvegarde de la création sont trois thèmes absolument liés, qui ne pourront pas être mis à part pour être traités séparément sous peine de tomber de nouveau dans le réductionnisme ». Tout est lié, et, comme êtres humains, nous sommes tous unis comme des frères et des sœurs dans un merveilleux pèlerinage, entrelacés par l’amour que Dieu porte à chacune de ses créatures et qui nous unit aussi, avec une tendre affection, à frère soleil, à sœur lune, à sœur rivière et à mère terre.</a:t>
            </a:r>
          </a:p>
          <a:p>
            <a:endParaRPr lang="fr-FR" sz="4000" dirty="0"/>
          </a:p>
        </p:txBody>
      </p:sp>
      <p:sp>
        <p:nvSpPr>
          <p:cNvPr id="8" name="ZoneTexte 7">
            <a:extLst>
              <a:ext uri="{FF2B5EF4-FFF2-40B4-BE49-F238E27FC236}">
                <a16:creationId xmlns:a16="http://schemas.microsoft.com/office/drawing/2014/main" id="{BD3E663C-5D51-DF98-21A0-B401BC157368}"/>
              </a:ext>
            </a:extLst>
          </p:cNvPr>
          <p:cNvSpPr txBox="1"/>
          <p:nvPr/>
        </p:nvSpPr>
        <p:spPr>
          <a:xfrm>
            <a:off x="8265885" y="2051055"/>
            <a:ext cx="1886857" cy="1384995"/>
          </a:xfrm>
          <a:prstGeom prst="rect">
            <a:avLst/>
          </a:prstGeom>
          <a:solidFill>
            <a:schemeClr val="accent6">
              <a:lumMod val="20000"/>
              <a:lumOff val="80000"/>
            </a:schemeClr>
          </a:solidFill>
        </p:spPr>
        <p:txBody>
          <a:bodyPr wrap="square" rtlCol="0">
            <a:spAutoFit/>
          </a:bodyPr>
          <a:lstStyle/>
          <a:p>
            <a:pPr algn="ctr"/>
            <a:r>
              <a:rPr lang="fr-FR" sz="2800" dirty="0"/>
              <a:t>Paix </a:t>
            </a:r>
          </a:p>
          <a:p>
            <a:pPr algn="ctr"/>
            <a:endParaRPr lang="fr-FR" sz="2800" dirty="0"/>
          </a:p>
          <a:p>
            <a:pPr algn="ctr"/>
            <a:endParaRPr lang="fr-FR" sz="2800" dirty="0"/>
          </a:p>
        </p:txBody>
      </p:sp>
      <p:sp>
        <p:nvSpPr>
          <p:cNvPr id="9" name="ZoneTexte 8">
            <a:extLst>
              <a:ext uri="{FF2B5EF4-FFF2-40B4-BE49-F238E27FC236}">
                <a16:creationId xmlns:a16="http://schemas.microsoft.com/office/drawing/2014/main" id="{2627349D-E815-4B55-2406-DC5939E9F22D}"/>
              </a:ext>
            </a:extLst>
          </p:cNvPr>
          <p:cNvSpPr txBox="1"/>
          <p:nvPr/>
        </p:nvSpPr>
        <p:spPr>
          <a:xfrm>
            <a:off x="9775371" y="3796418"/>
            <a:ext cx="1886857" cy="1384995"/>
          </a:xfrm>
          <a:prstGeom prst="rect">
            <a:avLst/>
          </a:prstGeom>
          <a:solidFill>
            <a:schemeClr val="accent6">
              <a:lumMod val="20000"/>
              <a:lumOff val="80000"/>
            </a:schemeClr>
          </a:solidFill>
        </p:spPr>
        <p:txBody>
          <a:bodyPr wrap="square" rtlCol="0">
            <a:spAutoFit/>
          </a:bodyPr>
          <a:lstStyle/>
          <a:p>
            <a:pPr algn="ctr"/>
            <a:r>
              <a:rPr lang="fr-FR" sz="2800" dirty="0"/>
              <a:t>Sauvegarde de la Création</a:t>
            </a:r>
          </a:p>
        </p:txBody>
      </p:sp>
      <p:sp>
        <p:nvSpPr>
          <p:cNvPr id="10" name="ZoneTexte 9">
            <a:extLst>
              <a:ext uri="{FF2B5EF4-FFF2-40B4-BE49-F238E27FC236}">
                <a16:creationId xmlns:a16="http://schemas.microsoft.com/office/drawing/2014/main" id="{48089264-2EC9-ABE5-5462-F8B900860EB3}"/>
              </a:ext>
            </a:extLst>
          </p:cNvPr>
          <p:cNvSpPr txBox="1"/>
          <p:nvPr/>
        </p:nvSpPr>
        <p:spPr>
          <a:xfrm>
            <a:off x="7322457" y="3796418"/>
            <a:ext cx="1886857" cy="1384995"/>
          </a:xfrm>
          <a:prstGeom prst="rect">
            <a:avLst/>
          </a:prstGeom>
          <a:solidFill>
            <a:schemeClr val="accent6">
              <a:lumMod val="20000"/>
              <a:lumOff val="80000"/>
            </a:schemeClr>
          </a:solidFill>
        </p:spPr>
        <p:txBody>
          <a:bodyPr wrap="square" rtlCol="0">
            <a:spAutoFit/>
          </a:bodyPr>
          <a:lstStyle/>
          <a:p>
            <a:pPr algn="ctr"/>
            <a:r>
              <a:rPr lang="fr-FR" sz="2800" dirty="0"/>
              <a:t>Justice</a:t>
            </a:r>
          </a:p>
          <a:p>
            <a:pPr algn="ctr"/>
            <a:endParaRPr lang="fr-FR" sz="2800" dirty="0"/>
          </a:p>
          <a:p>
            <a:pPr algn="ctr"/>
            <a:endParaRPr lang="fr-FR" sz="2800" dirty="0"/>
          </a:p>
        </p:txBody>
      </p:sp>
    </p:spTree>
    <p:extLst>
      <p:ext uri="{BB962C8B-B14F-4D97-AF65-F5344CB8AC3E}">
        <p14:creationId xmlns:p14="http://schemas.microsoft.com/office/powerpoint/2010/main" val="1234751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D1C3C-D5B4-D29E-0F21-E3EFFAABE92A}"/>
              </a:ext>
            </a:extLst>
          </p:cNvPr>
          <p:cNvSpPr>
            <a:spLocks noGrp="1"/>
          </p:cNvSpPr>
          <p:nvPr>
            <p:ph type="title"/>
          </p:nvPr>
        </p:nvSpPr>
        <p:spPr/>
        <p:txBody>
          <a:bodyPr/>
          <a:lstStyle/>
          <a:p>
            <a:pPr algn="ctr"/>
            <a:r>
              <a:rPr lang="fr-FR" dirty="0"/>
              <a:t>6 La destination commune des biens</a:t>
            </a:r>
          </a:p>
        </p:txBody>
      </p:sp>
      <p:sp>
        <p:nvSpPr>
          <p:cNvPr id="3" name="Espace réservé du contenu 2">
            <a:extLst>
              <a:ext uri="{FF2B5EF4-FFF2-40B4-BE49-F238E27FC236}">
                <a16:creationId xmlns:a16="http://schemas.microsoft.com/office/drawing/2014/main" id="{3D2A99F4-9281-0015-4A41-B3D337BFC001}"/>
              </a:ext>
            </a:extLst>
          </p:cNvPr>
          <p:cNvSpPr>
            <a:spLocks noGrp="1"/>
          </p:cNvSpPr>
          <p:nvPr>
            <p:ph idx="1"/>
          </p:nvPr>
        </p:nvSpPr>
        <p:spPr>
          <a:xfrm>
            <a:off x="838200" y="1450871"/>
            <a:ext cx="10515600" cy="4351338"/>
          </a:xfrm>
        </p:spPr>
        <p:txBody>
          <a:bodyPr>
            <a:normAutofit fontScale="92500" lnSpcReduction="10000"/>
          </a:bodyPr>
          <a:lstStyle/>
          <a:p>
            <a:r>
              <a:rPr lang="fr-FR" sz="2400" b="0" i="0" u="none" strike="noStrike" baseline="0" dirty="0">
                <a:solidFill>
                  <a:srgbClr val="211D1E"/>
                </a:solidFill>
                <a:latin typeface="Garamond" panose="02020404030301010803" pitchFamily="18" charset="0"/>
              </a:rPr>
              <a:t>93 toute approche écologique doit incorporer une perspective sociale qui prenne en compte les droits fondamentaux des plus défavorisés. Le principe de subordination de la propriété privée à la destination universelle des biens et, par conséquent, le droit universel à leur usage, est une ‘‘règle d’or’’ du comportement social, et « le premier principe de tout l’ordre éthico-social ».</a:t>
            </a:r>
            <a:endParaRPr lang="fr-FR" sz="2400" b="0" i="0" u="none" strike="noStrike" baseline="0" dirty="0">
              <a:solidFill>
                <a:srgbClr val="000000"/>
              </a:solidFill>
              <a:latin typeface="Garamond" panose="02020404030301010803" pitchFamily="18" charset="0"/>
            </a:endParaRPr>
          </a:p>
          <a:p>
            <a:pPr algn="l"/>
            <a:r>
              <a:rPr lang="fr-FR" sz="2400" b="0" i="0" u="none" strike="noStrike" baseline="0" dirty="0">
                <a:solidFill>
                  <a:srgbClr val="211D1E"/>
                </a:solidFill>
                <a:latin typeface="Garamond" panose="02020404030301010803" pitchFamily="18" charset="0"/>
              </a:rPr>
              <a:t>« l’Église défend, certes, le droit à la propriété privée, mais elle enseigne avec non moins de clarté que sur toute propriété pèse toujours une hypothèque sociale, pour que les biens servent à la destination générale que Dieu leur a donnée ». </a:t>
            </a:r>
            <a:endParaRPr lang="fr-FR" sz="2400" b="0" i="0" u="none" strike="noStrike" baseline="0" dirty="0">
              <a:latin typeface="Garamond" panose="02020404030301010803" pitchFamily="18" charset="0"/>
            </a:endParaRPr>
          </a:p>
          <a:p>
            <a:r>
              <a:rPr lang="fr-FR" sz="2400" b="0" i="0" u="none" strike="noStrike" baseline="0" dirty="0">
                <a:solidFill>
                  <a:srgbClr val="211D1E"/>
                </a:solidFill>
                <a:latin typeface="Garamond" panose="02020404030301010803" pitchFamily="18" charset="0"/>
              </a:rPr>
              <a:t>95 L’environnement est un bien collectif, patrimoine de toute l’humanité, sous la responsabilité de tous. </a:t>
            </a:r>
            <a:endParaRPr lang="fr-FR" sz="2400" b="0" i="0" u="none" strike="noStrike" baseline="0" dirty="0">
              <a:solidFill>
                <a:srgbClr val="000000"/>
              </a:solidFill>
              <a:latin typeface="Garamond" panose="02020404030301010803" pitchFamily="18" charset="0"/>
            </a:endParaRPr>
          </a:p>
          <a:p>
            <a:r>
              <a:rPr lang="fr-FR" sz="2400" b="0" i="0" u="none" strike="noStrike" baseline="0" dirty="0">
                <a:solidFill>
                  <a:srgbClr val="211D1E"/>
                </a:solidFill>
                <a:latin typeface="Garamond" panose="02020404030301010803" pitchFamily="18" charset="0"/>
              </a:rPr>
              <a:t>Pour cette raison, les Évêques de Nouvelle Zélande se sont demandés ce que le commandement « tu ne tueras pas » signifie quand « vingt pour cent de la population mondiale consomment les ressources de telle manière qu’ils volent aux nations pauvres, et aux futures générations, ce dont elles ont besoin pour survivre ».</a:t>
            </a:r>
          </a:p>
          <a:p>
            <a:endParaRPr lang="fr-FR" sz="2400" b="0" i="0" u="none" strike="noStrike" baseline="0" dirty="0">
              <a:solidFill>
                <a:srgbClr val="211D1E"/>
              </a:solidFill>
              <a:latin typeface="Garamond" panose="02020404030301010803" pitchFamily="18" charset="0"/>
            </a:endParaRPr>
          </a:p>
          <a:p>
            <a:pPr marL="0" indent="0" algn="just">
              <a:buNone/>
            </a:pPr>
            <a:endParaRPr lang="fr-FR" sz="3600" dirty="0"/>
          </a:p>
        </p:txBody>
      </p:sp>
    </p:spTree>
    <p:extLst>
      <p:ext uri="{BB962C8B-B14F-4D97-AF65-F5344CB8AC3E}">
        <p14:creationId xmlns:p14="http://schemas.microsoft.com/office/powerpoint/2010/main" val="1090691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ciel, plein air, nuage, oiseau&#10;&#10;Description générée automatiquement">
            <a:extLst>
              <a:ext uri="{FF2B5EF4-FFF2-40B4-BE49-F238E27FC236}">
                <a16:creationId xmlns:a16="http://schemas.microsoft.com/office/drawing/2014/main" id="{8A5C941F-06EA-9056-1982-47640FD83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900" y="1702027"/>
            <a:ext cx="5906199" cy="4198938"/>
          </a:xfrm>
          <a:prstGeom prst="rect">
            <a:avLst/>
          </a:prstGeom>
        </p:spPr>
      </p:pic>
      <p:sp>
        <p:nvSpPr>
          <p:cNvPr id="2" name="Titre 1">
            <a:extLst>
              <a:ext uri="{FF2B5EF4-FFF2-40B4-BE49-F238E27FC236}">
                <a16:creationId xmlns:a16="http://schemas.microsoft.com/office/drawing/2014/main" id="{D08FBCFF-DD7C-BA51-50CE-5FB60E96B0CB}"/>
              </a:ext>
            </a:extLst>
          </p:cNvPr>
          <p:cNvSpPr>
            <a:spLocks noGrp="1"/>
          </p:cNvSpPr>
          <p:nvPr>
            <p:ph type="title"/>
          </p:nvPr>
        </p:nvSpPr>
        <p:spPr/>
        <p:txBody>
          <a:bodyPr/>
          <a:lstStyle/>
          <a:p>
            <a:pPr algn="ctr"/>
            <a:r>
              <a:rPr lang="fr-FR" dirty="0"/>
              <a:t>7 Le regard de Jésus</a:t>
            </a:r>
          </a:p>
        </p:txBody>
      </p:sp>
      <p:sp>
        <p:nvSpPr>
          <p:cNvPr id="3" name="Espace réservé du contenu 2">
            <a:extLst>
              <a:ext uri="{FF2B5EF4-FFF2-40B4-BE49-F238E27FC236}">
                <a16:creationId xmlns:a16="http://schemas.microsoft.com/office/drawing/2014/main" id="{5AB6188D-AB86-C8F7-72BE-F5628B7F07EA}"/>
              </a:ext>
            </a:extLst>
          </p:cNvPr>
          <p:cNvSpPr>
            <a:spLocks noGrp="1"/>
          </p:cNvSpPr>
          <p:nvPr>
            <p:ph sz="half" idx="1"/>
          </p:nvPr>
        </p:nvSpPr>
        <p:spPr/>
        <p:txBody>
          <a:bodyPr>
            <a:normAutofit/>
          </a:bodyPr>
          <a:lstStyle/>
          <a:p>
            <a:r>
              <a:rPr lang="fr-FR" sz="2400" b="0" i="0" u="none" strike="noStrike" baseline="0" dirty="0">
                <a:solidFill>
                  <a:schemeClr val="bg1"/>
                </a:solidFill>
                <a:latin typeface="Garamond" panose="02020404030301010803" pitchFamily="18" charset="0"/>
              </a:rPr>
              <a:t>97</a:t>
            </a:r>
            <a:r>
              <a:rPr lang="fr-FR" sz="2400" dirty="0">
                <a:solidFill>
                  <a:schemeClr val="bg1"/>
                </a:solidFill>
                <a:latin typeface="Garamond" panose="02020404030301010803" pitchFamily="18" charset="0"/>
              </a:rPr>
              <a:t>  </a:t>
            </a:r>
            <a:r>
              <a:rPr lang="fr-FR" sz="2400" b="0" i="0" u="none" strike="noStrike" baseline="0" dirty="0">
                <a:solidFill>
                  <a:schemeClr val="bg1"/>
                </a:solidFill>
                <a:latin typeface="Garamond" panose="02020404030301010803" pitchFamily="18" charset="0"/>
              </a:rPr>
              <a:t>Le Seigneur … invitait ses disciples à reconnaître dans les choses un message divin : « Levez les yeux et regardez les champs, ils sont blancs pour la moisson » (</a:t>
            </a:r>
            <a:r>
              <a:rPr lang="fr-FR" sz="2400" b="0" i="1" u="none" strike="noStrike" baseline="0" dirty="0" err="1">
                <a:solidFill>
                  <a:schemeClr val="bg1"/>
                </a:solidFill>
                <a:latin typeface="Garamond" panose="02020404030301010803" pitchFamily="18" charset="0"/>
              </a:rPr>
              <a:t>Jn</a:t>
            </a:r>
            <a:r>
              <a:rPr lang="fr-FR" sz="2400" b="0" i="1" u="none" strike="noStrike" baseline="0" dirty="0">
                <a:solidFill>
                  <a:schemeClr val="bg1"/>
                </a:solidFill>
                <a:latin typeface="Garamond" panose="02020404030301010803" pitchFamily="18" charset="0"/>
              </a:rPr>
              <a:t> </a:t>
            </a:r>
            <a:r>
              <a:rPr lang="fr-FR" sz="2400" b="0" i="0" u="none" strike="noStrike" baseline="0" dirty="0">
                <a:solidFill>
                  <a:schemeClr val="bg1"/>
                </a:solidFill>
                <a:latin typeface="Garamond" panose="02020404030301010803" pitchFamily="18" charset="0"/>
              </a:rPr>
              <a:t>4, 35). « Le Royaume des Cieux est semblable à un grain de sénevé qu’un homme a pris et semé dans son champ. C’est bien la plus petite de toutes les graines, mais quand il a poussé, c’est la plus grande des plantes potagères, qui devient même un arbre » (</a:t>
            </a:r>
            <a:r>
              <a:rPr lang="fr-FR" sz="2400" b="0" i="1" u="none" strike="noStrike" baseline="0" dirty="0">
                <a:solidFill>
                  <a:schemeClr val="bg1"/>
                </a:solidFill>
                <a:latin typeface="Garamond" panose="02020404030301010803" pitchFamily="18" charset="0"/>
              </a:rPr>
              <a:t>Mt </a:t>
            </a:r>
            <a:r>
              <a:rPr lang="fr-FR" sz="2400" b="0" i="0" u="none" strike="noStrike" baseline="0" dirty="0">
                <a:solidFill>
                  <a:schemeClr val="bg1"/>
                </a:solidFill>
                <a:latin typeface="Garamond" panose="02020404030301010803" pitchFamily="18" charset="0"/>
              </a:rPr>
              <a:t>13, 31-32).</a:t>
            </a:r>
          </a:p>
          <a:p>
            <a:endParaRPr lang="fr-FR" sz="3600" dirty="0">
              <a:solidFill>
                <a:schemeClr val="bg1"/>
              </a:solidFill>
            </a:endParaRPr>
          </a:p>
        </p:txBody>
      </p:sp>
      <p:sp>
        <p:nvSpPr>
          <p:cNvPr id="4" name="Espace réservé du contenu 3">
            <a:extLst>
              <a:ext uri="{FF2B5EF4-FFF2-40B4-BE49-F238E27FC236}">
                <a16:creationId xmlns:a16="http://schemas.microsoft.com/office/drawing/2014/main" id="{E6F4318F-C898-6A70-F80A-3D9BD1F33543}"/>
              </a:ext>
            </a:extLst>
          </p:cNvPr>
          <p:cNvSpPr>
            <a:spLocks noGrp="1"/>
          </p:cNvSpPr>
          <p:nvPr>
            <p:ph sz="half" idx="2"/>
          </p:nvPr>
        </p:nvSpPr>
        <p:spPr/>
        <p:txBody>
          <a:bodyPr>
            <a:normAutofit/>
          </a:bodyPr>
          <a:lstStyle/>
          <a:p>
            <a:r>
              <a:rPr lang="fr-FR" sz="2800" b="0" i="0" u="none" strike="noStrike" baseline="0" dirty="0">
                <a:solidFill>
                  <a:srgbClr val="211D1E"/>
                </a:solidFill>
                <a:latin typeface="Garamond" panose="02020404030301010803" pitchFamily="18" charset="0"/>
              </a:rPr>
              <a:t>98 [Jésus] était loin des philosophies qui dépréciaient le corps, la matière et les choses de ce monde. Cependant, ces dualismes malsains en sont arrivés à avoir une influence importante chez certains penseurs chrétiens au long de l’histoire, et ont défiguré l’Évangile. </a:t>
            </a:r>
          </a:p>
          <a:p>
            <a:endParaRPr lang="fr-FR" dirty="0"/>
          </a:p>
        </p:txBody>
      </p:sp>
    </p:spTree>
    <p:extLst>
      <p:ext uri="{BB962C8B-B14F-4D97-AF65-F5344CB8AC3E}">
        <p14:creationId xmlns:p14="http://schemas.microsoft.com/office/powerpoint/2010/main" val="36093417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TotalTime>
  <Words>1326</Words>
  <Application>Microsoft Office PowerPoint</Application>
  <PresentationFormat>Grand écran</PresentationFormat>
  <Paragraphs>59</Paragraphs>
  <Slides>10</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Calibri Light</vt:lpstr>
      <vt:lpstr>Garamond</vt:lpstr>
      <vt:lpstr>Thème Office</vt:lpstr>
      <vt:lpstr>L’évangile de la création</vt:lpstr>
      <vt:lpstr>2 La sagesse des récits bibliques Une triple relation</vt:lpstr>
      <vt:lpstr>Soumettre ou garder ?</vt:lpstr>
      <vt:lpstr>Une valeur propre</vt:lpstr>
      <vt:lpstr>Le temps du repos des Hommes et de la Création</vt:lpstr>
      <vt:lpstr>3 Le mystère de l’univers La nature n’a pas de caractère divin</vt:lpstr>
      <vt:lpstr>4  Mais chaque créature est un lieu de présence de Dieu</vt:lpstr>
      <vt:lpstr>5 Une communion universelle</vt:lpstr>
      <vt:lpstr>6 La destination commune des biens</vt:lpstr>
      <vt:lpstr>7 Le regard de Jésus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L’évangile de la céation</dc:title>
  <dc:creator>arnaud du crest</dc:creator>
  <cp:lastModifiedBy>arnaud du crest</cp:lastModifiedBy>
  <cp:revision>5</cp:revision>
  <dcterms:created xsi:type="dcterms:W3CDTF">2023-04-14T09:17:01Z</dcterms:created>
  <dcterms:modified xsi:type="dcterms:W3CDTF">2023-05-12T16:19:38Z</dcterms:modified>
</cp:coreProperties>
</file>